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8" r:id="rId3"/>
    <p:sldId id="256" r:id="rId4"/>
    <p:sldId id="279" r:id="rId5"/>
    <p:sldId id="257" r:id="rId6"/>
    <p:sldId id="289" r:id="rId7"/>
    <p:sldId id="261" r:id="rId8"/>
    <p:sldId id="283" r:id="rId9"/>
    <p:sldId id="285" r:id="rId10"/>
    <p:sldId id="290" r:id="rId11"/>
    <p:sldId id="286" r:id="rId1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6" autoAdjust="0"/>
    <p:restoredTop sz="93089"/>
  </p:normalViewPr>
  <p:slideViewPr>
    <p:cSldViewPr snapToGrid="0">
      <p:cViewPr varScale="1">
        <p:scale>
          <a:sx n="93" d="100"/>
          <a:sy n="93" d="100"/>
        </p:scale>
        <p:origin x="3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cuecyjs.boya.chaoxing.com/portal" TargetMode="Externa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hyperlink" Target="http://scuecyjs.boya.chaoxing.com/portal" TargetMode="Externa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tags" Target="../tags/tag1.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nvSpPr>
        <p:spPr>
          <a:xfrm>
            <a:off x="3175" y="507365"/>
            <a:ext cx="12185650" cy="906145"/>
          </a:xfrm>
          <a:prstGeom prst="rect">
            <a:avLst/>
          </a:prstGeom>
        </p:spPr>
        <p:txBody>
          <a:bodyPr vert="horz" lIns="91440" tIns="45720" rIns="91440" bIns="45720" rtlCol="0" anchor="b">
            <a:normAutofit/>
            <a:scene3d>
              <a:camera prst="orthographicFron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zh-CN" altLang="en-US" sz="40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延期开学期间</a:t>
            </a:r>
            <a:r>
              <a:rPr lang="zh-CN" altLang="en-US" sz="4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在线学习指南</a:t>
            </a:r>
            <a:endParaRPr lang="zh-CN" altLang="en-US" sz="4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91129" y="1596770"/>
            <a:ext cx="11150600" cy="4031873"/>
          </a:xfrm>
          <a:prstGeom prst="rect">
            <a:avLst/>
          </a:prstGeom>
          <a:noFill/>
        </p:spPr>
        <p:txBody>
          <a:bodyPr wrap="square" rtlCol="0">
            <a:spAutoFit/>
          </a:bodyPr>
          <a:lstStyle/>
          <a:p>
            <a:r>
              <a:rPr lang="zh-CN" altLang="en-US" sz="3200" dirty="0"/>
              <a:t>各位同学</a:t>
            </a:r>
            <a:r>
              <a:rPr lang="zh-CN" altLang="zh-CN" sz="3200" dirty="0"/>
              <a:t>：</a:t>
            </a:r>
            <a:endParaRPr lang="zh-CN" altLang="zh-CN" sz="3200" dirty="0"/>
          </a:p>
          <a:p>
            <a:r>
              <a:rPr lang="zh-CN" altLang="en-US" sz="3200" dirty="0"/>
              <a:t>    新年好！</a:t>
            </a:r>
            <a:r>
              <a:rPr lang="zh-CN" altLang="zh-CN" sz="3200" dirty="0"/>
              <a:t>为全力做好新型冠状病毒感染的肺炎疫情防控工作，按照中央应对新型冠状病毒感染肺炎疫情工作领导小组要求和教育部、省教育厅的部署，</a:t>
            </a:r>
            <a:r>
              <a:rPr lang="zh-CN" altLang="en-US" sz="3200" dirty="0"/>
              <a:t>减少延期开学对各位同学学习、生活的影响，</a:t>
            </a:r>
            <a:r>
              <a:rPr lang="zh-CN" altLang="zh-CN" sz="3200" dirty="0"/>
              <a:t>经校疫情防控领导小组研究决定，</a:t>
            </a:r>
            <a:r>
              <a:rPr lang="zh-CN" altLang="en-US" sz="3200" dirty="0"/>
              <a:t>基于中南民族大学研究生院在线课程学习中心（</a:t>
            </a:r>
            <a:r>
              <a:rPr lang="en-US" altLang="zh-CN" sz="3200" dirty="0"/>
              <a:t> </a:t>
            </a:r>
            <a:r>
              <a:rPr lang="en-US" altLang="zh-CN" sz="3200" dirty="0">
                <a:hlinkClick r:id="rId1"/>
              </a:rPr>
              <a:t>http://scuecyjs.boya.chaoxing.com/portal</a:t>
            </a:r>
            <a:r>
              <a:rPr lang="zh-CN" altLang="en-US" sz="3200" dirty="0"/>
              <a:t>）开展教学工作</a:t>
            </a:r>
            <a:r>
              <a:rPr lang="zh-CN" altLang="zh-CN" sz="3200" dirty="0"/>
              <a:t>，共同打好这场“抗疫战”！</a:t>
            </a:r>
            <a:endParaRPr lang="zh-CN" altLang="en-US" sz="3200" dirty="0">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5744" y="859155"/>
            <a:ext cx="11556537" cy="1040765"/>
          </a:xfrm>
        </p:spPr>
        <p:txBody>
          <a:bodyPr>
            <a:noAutofit/>
          </a:bodyPr>
          <a:lstStyle/>
          <a:p>
            <a:pPr>
              <a:lnSpc>
                <a:spcPct val="150000"/>
              </a:lnSpc>
            </a:pPr>
            <a:r>
              <a:rPr lang="zh-CN" altLang="en-US" sz="1600" dirty="0">
                <a:latin typeface="微软雅黑" panose="020B0503020204020204" charset="-122"/>
                <a:ea typeface="微软雅黑" panose="020B0503020204020204" charset="-122"/>
                <a:sym typeface="+mn-ea"/>
              </a:rPr>
              <a:t>教师如果开启直播教学，</a:t>
            </a:r>
            <a:r>
              <a:rPr lang="zh-CN" altLang="en-US" sz="1600" dirty="0">
                <a:latin typeface="微软雅黑" panose="020B0503020204020204" charset="-122"/>
                <a:ea typeface="微软雅黑" panose="020B0503020204020204" charset="-122"/>
              </a:rPr>
              <a:t>学生可在消息中点击直播，进入直播界面，可以观看直播并进行文字互动，如果教师选择了</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允许回看</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，可以在直播结束后，回看直播内容，如果提示此直播不支持回看，说明老师未设置允许回看。</a:t>
            </a:r>
            <a:endParaRPr lang="zh-CN" altLang="en-US" sz="1600" dirty="0">
              <a:latin typeface="微软雅黑" panose="020B0503020204020204" charset="-122"/>
              <a:ea typeface="微软雅黑" panose="020B0503020204020204" charset="-122"/>
            </a:endParaRP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4</a:t>
            </a:r>
            <a:endParaRPr lang="en-US" altLang="zh-CN" sz="4000" dirty="0">
              <a:solidFill>
                <a:srgbClr val="FFFF00"/>
              </a:solidFill>
            </a:endParaRPr>
          </a:p>
        </p:txBody>
      </p:sp>
      <p:sp>
        <p:nvSpPr>
          <p:cNvPr id="4" name="文本框 3"/>
          <p:cNvSpPr txBox="1"/>
          <p:nvPr/>
        </p:nvSpPr>
        <p:spPr>
          <a:xfrm>
            <a:off x="982345" y="275590"/>
            <a:ext cx="5059680" cy="58356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在线学习方式四：直播学习</a:t>
            </a:r>
            <a:endParaRPr lang="zh-CN" altLang="en-US" sz="3200" b="1" dirty="0">
              <a:solidFill>
                <a:srgbClr val="FF0000"/>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1551940" y="1899920"/>
            <a:ext cx="2368550" cy="4867275"/>
          </a:xfrm>
          <a:prstGeom prst="rect">
            <a:avLst/>
          </a:prstGeom>
          <a:ln>
            <a:solidFill>
              <a:schemeClr val="tx1"/>
            </a:solidFill>
          </a:ln>
        </p:spPr>
      </p:pic>
      <p:pic>
        <p:nvPicPr>
          <p:cNvPr id="5" name="图片 4"/>
          <p:cNvPicPr>
            <a:picLocks noChangeAspect="1"/>
          </p:cNvPicPr>
          <p:nvPr/>
        </p:nvPicPr>
        <p:blipFill>
          <a:blip r:embed="rId2"/>
          <a:stretch>
            <a:fillRect/>
          </a:stretch>
        </p:blipFill>
        <p:spPr>
          <a:xfrm>
            <a:off x="4827905" y="1899920"/>
            <a:ext cx="2536825" cy="4866640"/>
          </a:xfrm>
          <a:prstGeom prst="rect">
            <a:avLst/>
          </a:prstGeom>
          <a:ln>
            <a:solidFill>
              <a:schemeClr val="tx1"/>
            </a:solidFill>
          </a:ln>
        </p:spPr>
      </p:pic>
      <p:pic>
        <p:nvPicPr>
          <p:cNvPr id="8" name="图片 7"/>
          <p:cNvPicPr>
            <a:picLocks noChangeAspect="1"/>
          </p:cNvPicPr>
          <p:nvPr/>
        </p:nvPicPr>
        <p:blipFill>
          <a:blip r:embed="rId3"/>
          <a:stretch>
            <a:fillRect/>
          </a:stretch>
        </p:blipFill>
        <p:spPr>
          <a:xfrm>
            <a:off x="8170545" y="1899920"/>
            <a:ext cx="2419350" cy="4860925"/>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4335" y="974725"/>
            <a:ext cx="9911715" cy="1279966"/>
          </a:xfrm>
          <a:prstGeom prst="rect">
            <a:avLst/>
          </a:prstGeom>
          <a:noFill/>
        </p:spPr>
        <p:txBody>
          <a:bodyPr wrap="square" rtlCol="0">
            <a:spAutoFit/>
          </a:bodyPr>
          <a:lstStyle/>
          <a:p>
            <a:r>
              <a:rPr lang="zh-CN" altLang="en-US" sz="1600" b="1" dirty="0">
                <a:latin typeface="微软雅黑" panose="020B0503020204020204" charset="-122"/>
                <a:ea typeface="微软雅黑" panose="020B0503020204020204" charset="-122"/>
                <a:cs typeface="+mj-ea"/>
              </a:rPr>
              <a:t>电脑端访问网址：</a:t>
            </a:r>
            <a:r>
              <a:rPr lang="zh-CN" altLang="en-US" sz="1600" b="1" dirty="0">
                <a:latin typeface="微软雅黑" panose="020B0503020204020204" charset="-122"/>
                <a:ea typeface="微软雅黑" panose="020B0503020204020204" charset="-122"/>
                <a:cs typeface="+mj-ea"/>
              </a:rPr>
              <a:t> </a:t>
            </a:r>
            <a:r>
              <a:rPr lang="en-US" altLang="zh-CN" sz="1600" dirty="0"/>
              <a:t> </a:t>
            </a:r>
            <a:r>
              <a:rPr lang="en-US" altLang="zh-CN" sz="1600" b="1" dirty="0">
                <a:latin typeface="微软雅黑" panose="020B0503020204020204" charset="-122"/>
                <a:ea typeface="微软雅黑" panose="020B0503020204020204" charset="-122"/>
                <a:cs typeface="+mj-ea"/>
                <a:hlinkClick r:id="rId1"/>
              </a:rPr>
              <a:t>http://scuecyjs.boya.chaoxing.com/portal</a:t>
            </a:r>
            <a:endParaRPr lang="en-US" altLang="zh-CN" sz="1600" b="1" dirty="0">
              <a:latin typeface="微软雅黑" panose="020B0503020204020204" charset="-122"/>
              <a:ea typeface="微软雅黑" panose="020B0503020204020204" charset="-122"/>
              <a:cs typeface="+mj-ea"/>
            </a:endParaRPr>
          </a:p>
          <a:p>
            <a:r>
              <a:rPr lang="zh-CN" altLang="en-US" sz="1600" dirty="0">
                <a:latin typeface="微软雅黑" panose="020B0503020204020204" charset="-122"/>
                <a:ea typeface="微软雅黑" panose="020B0503020204020204" charset="-122"/>
                <a:cs typeface="+mj-ea"/>
              </a:rPr>
              <a:t>初次登录方式：</a:t>
            </a:r>
            <a:endParaRPr lang="zh-CN" altLang="en-US" sz="1600" dirty="0">
              <a:latin typeface="微软雅黑" panose="020B0503020204020204" charset="-122"/>
              <a:ea typeface="微软雅黑" panose="020B0503020204020204" charset="-122"/>
              <a:cs typeface="+mj-ea"/>
            </a:endParaRPr>
          </a:p>
          <a:p>
            <a:pPr>
              <a:lnSpc>
                <a:spcPct val="150000"/>
              </a:lnSpc>
            </a:pPr>
            <a:r>
              <a:rPr lang="zh-CN" altLang="en-US" sz="1600" dirty="0">
                <a:latin typeface="微软雅黑" panose="020B0503020204020204" charset="-122"/>
                <a:ea typeface="微软雅黑" panose="020B0503020204020204" charset="-122"/>
                <a:cs typeface="+mj-ea"/>
              </a:rPr>
              <a:t>点击</a:t>
            </a:r>
            <a:r>
              <a:rPr lang="en-US" altLang="zh-CN" sz="1600" dirty="0">
                <a:latin typeface="微软雅黑" panose="020B0503020204020204" charset="-122"/>
                <a:ea typeface="微软雅黑" panose="020B0503020204020204" charset="-122"/>
                <a:cs typeface="+mj-ea"/>
              </a:rPr>
              <a:t>“</a:t>
            </a:r>
            <a:r>
              <a:rPr lang="zh-CN" altLang="en-US" sz="1600" dirty="0">
                <a:latin typeface="微软雅黑" panose="020B0503020204020204" charset="-122"/>
                <a:ea typeface="微软雅黑" panose="020B0503020204020204" charset="-122"/>
                <a:cs typeface="+mj-ea"/>
              </a:rPr>
              <a:t>登录</a:t>
            </a:r>
            <a:r>
              <a:rPr lang="en-US" altLang="zh-CN" sz="1600" dirty="0">
                <a:latin typeface="微软雅黑" panose="020B0503020204020204" charset="-122"/>
                <a:ea typeface="微软雅黑" panose="020B0503020204020204" charset="-122"/>
                <a:cs typeface="+mj-ea"/>
              </a:rPr>
              <a:t>”</a:t>
            </a:r>
            <a:r>
              <a:rPr lang="zh-CN" altLang="en-US" sz="1600" dirty="0">
                <a:latin typeface="微软雅黑" panose="020B0503020204020204" charset="-122"/>
                <a:ea typeface="微软雅黑" panose="020B0503020204020204" charset="-122"/>
                <a:cs typeface="+mj-ea"/>
              </a:rPr>
              <a:t>按钮，输入账号（学号）和初始密码（123456）登录。</a:t>
            </a:r>
            <a:endParaRPr lang="zh-CN" altLang="en-US" sz="1600" dirty="0">
              <a:latin typeface="微软雅黑" panose="020B0503020204020204" charset="-122"/>
              <a:ea typeface="微软雅黑" panose="020B0503020204020204" charset="-122"/>
              <a:cs typeface="+mj-ea"/>
            </a:endParaRPr>
          </a:p>
          <a:p>
            <a:pPr>
              <a:lnSpc>
                <a:spcPct val="150000"/>
              </a:lnSpc>
            </a:pPr>
            <a:r>
              <a:rPr lang="zh-CN" altLang="en-US" sz="1600" dirty="0">
                <a:latin typeface="微软雅黑" panose="020B0503020204020204" charset="-122"/>
                <a:ea typeface="微软雅黑" panose="020B0503020204020204" charset="-122"/>
                <a:cs typeface="+mj-ea"/>
              </a:rPr>
              <a:t>登录后请绑定手机号并修改密码。</a:t>
            </a:r>
            <a:r>
              <a:rPr lang="zh-CN" altLang="en-US" sz="1600" dirty="0">
                <a:latin typeface="微软雅黑" panose="020B0503020204020204" charset="-122"/>
                <a:ea typeface="微软雅黑" panose="020B0503020204020204" charset="-122"/>
                <a:cs typeface="+mj-ea"/>
                <a:sym typeface="+mn-ea"/>
              </a:rPr>
              <a:t>再次登录时，电脑端、学习通均可使用该手机号和密码登录。</a:t>
            </a:r>
            <a:endParaRPr lang="zh-CN" altLang="en-US" sz="1600" dirty="0">
              <a:latin typeface="微软雅黑" panose="020B0503020204020204" charset="-122"/>
              <a:ea typeface="微软雅黑" panose="020B0503020204020204" charset="-122"/>
              <a:cs typeface="+mj-ea"/>
            </a:endParaRPr>
          </a:p>
        </p:txBody>
      </p:sp>
      <p:sp>
        <p:nvSpPr>
          <p:cNvPr id="6" name="椭圆 5"/>
          <p:cNvSpPr/>
          <p:nvPr/>
        </p:nvSpPr>
        <p:spPr>
          <a:xfrm>
            <a:off x="474345" y="19558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a:solidFill>
                  <a:srgbClr val="FFFF00"/>
                </a:solidFill>
              </a:rPr>
              <a:t>1</a:t>
            </a:r>
            <a:endParaRPr lang="en-US" altLang="zh-CN" sz="4000">
              <a:solidFill>
                <a:srgbClr val="FFFF00"/>
              </a:solidFill>
            </a:endParaRPr>
          </a:p>
        </p:txBody>
      </p:sp>
      <p:sp>
        <p:nvSpPr>
          <p:cNvPr id="8" name="文本框 7"/>
          <p:cNvSpPr txBox="1"/>
          <p:nvPr/>
        </p:nvSpPr>
        <p:spPr>
          <a:xfrm>
            <a:off x="1192530" y="195580"/>
            <a:ext cx="995680" cy="583565"/>
          </a:xfrm>
          <a:prstGeom prst="rect">
            <a:avLst/>
          </a:prstGeom>
          <a:noFill/>
        </p:spPr>
        <p:txBody>
          <a:bodyPr wrap="none" rtlCol="0">
            <a:spAutoFit/>
          </a:bodyPr>
          <a:lstStyle/>
          <a:p>
            <a:r>
              <a:rPr lang="zh-CN" altLang="en-US" sz="3200" b="1">
                <a:solidFill>
                  <a:srgbClr val="FF0000"/>
                </a:solidFill>
                <a:latin typeface="微软雅黑" panose="020B0503020204020204" charset="-122"/>
                <a:ea typeface="微软雅黑" panose="020B0503020204020204" charset="-122"/>
              </a:rPr>
              <a:t>登录</a:t>
            </a:r>
            <a:endParaRPr lang="zh-CN" altLang="en-US" sz="3200" b="1">
              <a:solidFill>
                <a:srgbClr val="FF0000"/>
              </a:solidFill>
              <a:latin typeface="微软雅黑" panose="020B0503020204020204" charset="-122"/>
              <a:ea typeface="微软雅黑" panose="020B0503020204020204" charset="-122"/>
            </a:endParaRPr>
          </a:p>
        </p:txBody>
      </p:sp>
      <p:sp>
        <p:nvSpPr>
          <p:cNvPr id="7" name="爆炸形 2 6"/>
          <p:cNvSpPr/>
          <p:nvPr/>
        </p:nvSpPr>
        <p:spPr>
          <a:xfrm>
            <a:off x="9683750" y="95250"/>
            <a:ext cx="2446020" cy="1659255"/>
          </a:xfrm>
          <a:prstGeom prst="irregularSeal2">
            <a:avLst/>
          </a:prstGeom>
          <a:solidFill>
            <a:schemeClr val="accent2"/>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黑体" panose="02010609060101010101" charset="-122"/>
                <a:ea typeface="黑体" panose="02010609060101010101" charset="-122"/>
              </a:rPr>
              <a:t>电脑端</a:t>
            </a:r>
            <a:endParaRPr lang="zh-CN" altLang="en-US" sz="2000" b="1">
              <a:latin typeface="黑体" panose="02010609060101010101" charset="-122"/>
              <a:ea typeface="黑体" panose="02010609060101010101" charset="-122"/>
            </a:endParaRPr>
          </a:p>
        </p:txBody>
      </p:sp>
      <p:sp>
        <p:nvSpPr>
          <p:cNvPr id="11" name="文本框 10"/>
          <p:cNvSpPr txBox="1"/>
          <p:nvPr/>
        </p:nvSpPr>
        <p:spPr>
          <a:xfrm>
            <a:off x="394335" y="2700020"/>
            <a:ext cx="10126345" cy="368300"/>
          </a:xfrm>
          <a:prstGeom prst="rect">
            <a:avLst/>
          </a:prstGeom>
          <a:noFill/>
        </p:spPr>
        <p:txBody>
          <a:bodyPr wrap="square" rtlCol="0" anchor="t">
            <a:spAutoFit/>
          </a:bodyPr>
          <a:lstStyle/>
          <a:p>
            <a:r>
              <a:rPr lang="zh-CN" altLang="en-US" b="1" dirty="0">
                <a:solidFill>
                  <a:srgbClr val="FF0000"/>
                </a:solidFill>
                <a:latin typeface="微软雅黑" panose="020B0503020204020204" charset="-122"/>
                <a:ea typeface="微软雅黑" panose="020B0503020204020204" charset="-122"/>
                <a:cs typeface="+mj-cs"/>
                <a:sym typeface="+mn-ea"/>
              </a:rPr>
              <a:t>如果已在学习通登录并绑定学号，登录密码为修改后的密码，支持学号、手机号两种登录方式。</a:t>
            </a:r>
            <a:endParaRPr lang="zh-CN" altLang="en-US" b="1" dirty="0">
              <a:solidFill>
                <a:srgbClr val="FF0000"/>
              </a:solidFill>
              <a:latin typeface="微软雅黑" panose="020B0503020204020204" charset="-122"/>
              <a:ea typeface="微软雅黑" panose="020B0503020204020204" charset="-122"/>
              <a:cs typeface="+mj-cs"/>
              <a:sym typeface="+mn-ea"/>
            </a:endParaRPr>
          </a:p>
        </p:txBody>
      </p:sp>
      <p:pic>
        <p:nvPicPr>
          <p:cNvPr id="10" name="图片 9"/>
          <p:cNvPicPr>
            <a:picLocks noChangeAspect="1"/>
          </p:cNvPicPr>
          <p:nvPr/>
        </p:nvPicPr>
        <p:blipFill>
          <a:blip r:embed="rId2"/>
          <a:stretch>
            <a:fillRect/>
          </a:stretch>
        </p:blipFill>
        <p:spPr>
          <a:xfrm>
            <a:off x="8501697" y="3601720"/>
            <a:ext cx="3608705" cy="2131695"/>
          </a:xfrm>
          <a:prstGeom prst="rect">
            <a:avLst/>
          </a:prstGeom>
          <a:ln>
            <a:solidFill>
              <a:schemeClr val="tx1"/>
            </a:solidFill>
          </a:ln>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31994" y="3649216"/>
            <a:ext cx="4086809" cy="2084199"/>
          </a:xfrm>
          <a:prstGeom prst="rect">
            <a:avLst/>
          </a:prstGeom>
          <a:ln>
            <a:solidFill>
              <a:schemeClr val="tx1"/>
            </a:solidFill>
          </a:ln>
        </p:spPr>
      </p:pic>
      <p:pic>
        <p:nvPicPr>
          <p:cNvPr id="12" name="图片 11"/>
          <p:cNvPicPr>
            <a:picLocks noChangeAspect="1"/>
          </p:cNvPicPr>
          <p:nvPr/>
        </p:nvPicPr>
        <p:blipFill>
          <a:blip r:embed="rId4"/>
          <a:stretch>
            <a:fillRect/>
          </a:stretch>
        </p:blipFill>
        <p:spPr>
          <a:xfrm>
            <a:off x="4405992" y="3601085"/>
            <a:ext cx="3921327" cy="2165462"/>
          </a:xfrm>
          <a:prstGeom prst="rect">
            <a:avLst/>
          </a:prstGeom>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74345" y="19558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a:solidFill>
                  <a:srgbClr val="FFFF00"/>
                </a:solidFill>
              </a:rPr>
              <a:t>1</a:t>
            </a:r>
            <a:endParaRPr lang="en-US" altLang="zh-CN" sz="4000">
              <a:solidFill>
                <a:srgbClr val="FFFF00"/>
              </a:solidFill>
            </a:endParaRPr>
          </a:p>
        </p:txBody>
      </p:sp>
      <p:sp>
        <p:nvSpPr>
          <p:cNvPr id="8" name="文本框 7"/>
          <p:cNvSpPr txBox="1"/>
          <p:nvPr/>
        </p:nvSpPr>
        <p:spPr>
          <a:xfrm>
            <a:off x="1192530" y="195580"/>
            <a:ext cx="995680" cy="583565"/>
          </a:xfrm>
          <a:prstGeom prst="rect">
            <a:avLst/>
          </a:prstGeom>
          <a:noFill/>
        </p:spPr>
        <p:txBody>
          <a:bodyPr wrap="none" rtlCol="0">
            <a:spAutoFit/>
          </a:bodyPr>
          <a:lstStyle/>
          <a:p>
            <a:r>
              <a:rPr lang="zh-CN" altLang="en-US" sz="3200" b="1">
                <a:solidFill>
                  <a:srgbClr val="FF0000"/>
                </a:solidFill>
                <a:latin typeface="微软雅黑" panose="020B0503020204020204" charset="-122"/>
                <a:ea typeface="微软雅黑" panose="020B0503020204020204" charset="-122"/>
              </a:rPr>
              <a:t>登录</a:t>
            </a:r>
            <a:endParaRPr lang="zh-CN" altLang="en-US" sz="3200" b="1">
              <a:solidFill>
                <a:srgbClr val="FF0000"/>
              </a:solidFill>
              <a:latin typeface="微软雅黑" panose="020B0503020204020204" charset="-122"/>
              <a:ea typeface="微软雅黑" panose="020B0503020204020204" charset="-122"/>
            </a:endParaRPr>
          </a:p>
        </p:txBody>
      </p:sp>
      <p:sp>
        <p:nvSpPr>
          <p:cNvPr id="7" name="爆炸形 2 6"/>
          <p:cNvSpPr/>
          <p:nvPr/>
        </p:nvSpPr>
        <p:spPr>
          <a:xfrm>
            <a:off x="9820275" y="95250"/>
            <a:ext cx="2309495" cy="1564005"/>
          </a:xfrm>
          <a:prstGeom prst="irregularSeal2">
            <a:avLst/>
          </a:prstGeom>
          <a:solidFill>
            <a:schemeClr val="accent2"/>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黑体" panose="02010609060101010101" charset="-122"/>
                <a:ea typeface="黑体" panose="02010609060101010101" charset="-122"/>
              </a:rPr>
              <a:t>手机端</a:t>
            </a:r>
            <a:endParaRPr lang="zh-CN" altLang="en-US" sz="2000" b="1">
              <a:latin typeface="黑体" panose="02010609060101010101" charset="-122"/>
              <a:ea typeface="黑体" panose="02010609060101010101" charset="-122"/>
            </a:endParaRPr>
          </a:p>
        </p:txBody>
      </p:sp>
      <p:sp>
        <p:nvSpPr>
          <p:cNvPr id="2" name="标题 1"/>
          <p:cNvSpPr>
            <a:spLocks noGrp="1"/>
          </p:cNvSpPr>
          <p:nvPr>
            <p:ph type="title"/>
          </p:nvPr>
        </p:nvSpPr>
        <p:spPr>
          <a:xfrm>
            <a:off x="337820" y="878840"/>
            <a:ext cx="6869430" cy="675005"/>
          </a:xfrm>
        </p:spPr>
        <p:txBody>
          <a:bodyPr>
            <a:normAutofit fontScale="90000"/>
          </a:bodyPr>
          <a:lstStyle/>
          <a:p>
            <a:pPr algn="l">
              <a:lnSpc>
                <a:spcPct val="150000"/>
              </a:lnSpc>
              <a:buClrTx/>
              <a:buSzTx/>
              <a:buNone/>
            </a:pPr>
            <a:r>
              <a:rPr lang="zh-CN" altLang="en-US" sz="1800" dirty="0">
                <a:latin typeface="微软雅黑" panose="020B0503020204020204" charset="-122"/>
                <a:ea typeface="微软雅黑" panose="020B0503020204020204" charset="-122"/>
                <a:cs typeface="+mj-ea"/>
                <a:sym typeface="+mn-ea"/>
              </a:rPr>
              <a:t>手机上下载并安装学习通APP：</a:t>
            </a:r>
            <a:br>
              <a:rPr lang="zh-CN" altLang="en-US" sz="1800" dirty="0">
                <a:latin typeface="微软雅黑" panose="020B0503020204020204" charset="-122"/>
                <a:ea typeface="微软雅黑" panose="020B0503020204020204" charset="-122"/>
                <a:cs typeface="+mj-ea"/>
                <a:sym typeface="+mn-ea"/>
              </a:rPr>
            </a:br>
            <a:r>
              <a:rPr lang="zh-CN" altLang="en-US" sz="1800" dirty="0">
                <a:latin typeface="微软雅黑" panose="020B0503020204020204" charset="-122"/>
                <a:ea typeface="微软雅黑" panose="020B0503020204020204" charset="-122"/>
                <a:cs typeface="+mj-ea"/>
                <a:sym typeface="+mn-ea"/>
              </a:rPr>
              <a:t>扫描右方二维码或在手机应用市场中搜索“学习通”进行下载。</a:t>
            </a:r>
            <a:endParaRPr lang="zh-CN" altLang="en-US" sz="1800" dirty="0">
              <a:latin typeface="微软雅黑" panose="020B0503020204020204" charset="-122"/>
              <a:ea typeface="微软雅黑" panose="020B0503020204020204" charset="-122"/>
              <a:cs typeface="+mj-ea"/>
            </a:endParaRPr>
          </a:p>
        </p:txBody>
      </p:sp>
      <p:pic>
        <p:nvPicPr>
          <p:cNvPr id="3" name="图片 8" descr="C:\Users\Administrator\Desktop\学习通二维码.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7282815" y="93345"/>
            <a:ext cx="1460500" cy="1460500"/>
          </a:xfrm>
          <a:prstGeom prst="rect">
            <a:avLst/>
          </a:prstGeom>
          <a:noFill/>
          <a:ln>
            <a:noFill/>
          </a:ln>
        </p:spPr>
      </p:pic>
      <p:sp>
        <p:nvSpPr>
          <p:cNvPr id="12" name="标题 11"/>
          <p:cNvSpPr>
            <a:spLocks noGrp="1"/>
          </p:cNvSpPr>
          <p:nvPr/>
        </p:nvSpPr>
        <p:spPr>
          <a:xfrm>
            <a:off x="336550" y="1513205"/>
            <a:ext cx="11489055" cy="104330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600" b="1" dirty="0">
                <a:solidFill>
                  <a:srgbClr val="FF0000"/>
                </a:solidFill>
                <a:latin typeface="微软雅黑" panose="020B0503020204020204" charset="-122"/>
                <a:ea typeface="微软雅黑" panose="020B0503020204020204" charset="-122"/>
                <a:cs typeface="+mj-ea"/>
                <a:sym typeface="+mn-ea"/>
              </a:rPr>
              <a:t>初次登录者：</a:t>
            </a:r>
            <a:r>
              <a:rPr lang="zh-CN" altLang="en-US" sz="1600" dirty="0">
                <a:latin typeface="微软雅黑" panose="020B0503020204020204" charset="-122"/>
                <a:ea typeface="微软雅黑" panose="020B0503020204020204" charset="-122"/>
                <a:cs typeface="+mj-ea"/>
                <a:sym typeface="+mn-ea"/>
              </a:rPr>
              <a:t>点击右下方的“我</a:t>
            </a:r>
            <a:r>
              <a:rPr lang="en-US" altLang="zh-CN" sz="1600" dirty="0">
                <a:latin typeface="微软雅黑" panose="020B0503020204020204" charset="-122"/>
                <a:ea typeface="微软雅黑" panose="020B0503020204020204" charset="-122"/>
                <a:cs typeface="+mj-ea"/>
                <a:sym typeface="+mn-ea"/>
              </a:rPr>
              <a:t>”</a:t>
            </a:r>
            <a:r>
              <a:rPr lang="zh-CN" altLang="en-US" sz="1600" dirty="0">
                <a:latin typeface="微软雅黑" panose="020B0503020204020204" charset="-122"/>
                <a:ea typeface="微软雅黑" panose="020B0503020204020204" charset="-122"/>
                <a:cs typeface="+mj-ea"/>
                <a:sym typeface="+mn-ea"/>
              </a:rPr>
              <a:t>进入</a:t>
            </a:r>
            <a:r>
              <a:rPr lang="en-US" altLang="zh-CN" sz="1600" dirty="0">
                <a:latin typeface="微软雅黑" panose="020B0503020204020204" charset="-122"/>
                <a:ea typeface="微软雅黑" panose="020B0503020204020204" charset="-122"/>
                <a:cs typeface="+mj-ea"/>
                <a:sym typeface="+mn-ea"/>
              </a:rPr>
              <a:t>“</a:t>
            </a:r>
            <a:r>
              <a:rPr lang="zh-CN" altLang="en-US" sz="1600" dirty="0">
                <a:latin typeface="微软雅黑" panose="020B0503020204020204" charset="-122"/>
                <a:ea typeface="微软雅黑" panose="020B0503020204020204" charset="-122"/>
                <a:cs typeface="+mj-ea"/>
                <a:sym typeface="+mn-ea"/>
              </a:rPr>
              <a:t>登录</a:t>
            </a:r>
            <a:r>
              <a:rPr lang="en-US" altLang="zh-CN" sz="1600" dirty="0">
                <a:latin typeface="微软雅黑" panose="020B0503020204020204" charset="-122"/>
                <a:ea typeface="微软雅黑" panose="020B0503020204020204" charset="-122"/>
                <a:cs typeface="+mj-ea"/>
                <a:sym typeface="+mn-ea"/>
              </a:rPr>
              <a:t>”</a:t>
            </a:r>
            <a:r>
              <a:rPr lang="zh-CN" altLang="en-US" sz="1600" dirty="0">
                <a:latin typeface="微软雅黑" panose="020B0503020204020204" charset="-122"/>
                <a:ea typeface="微软雅黑" panose="020B0503020204020204" charset="-122"/>
                <a:cs typeface="+mj-ea"/>
                <a:sym typeface="+mn-ea"/>
              </a:rPr>
              <a:t>页面，选择“新用户注册”，输入手机号获取验证码并设置自己的密码，然后填写中南民族大学研究生院、输入自己的学号、姓名进行信息验证</a:t>
            </a:r>
            <a:r>
              <a:rPr lang="zh-CN" altLang="en-US" sz="1600" b="1" dirty="0">
                <a:solidFill>
                  <a:srgbClr val="FF0000"/>
                </a:solidFill>
                <a:latin typeface="微软雅黑" panose="020B0503020204020204" charset="-122"/>
                <a:ea typeface="微软雅黑" panose="020B0503020204020204" charset="-122"/>
                <a:cs typeface="+mj-ea"/>
                <a:sym typeface="+mn-ea"/>
              </a:rPr>
              <a:t>（注意：信息验证一定不可跳过，</a:t>
            </a:r>
            <a:r>
              <a:rPr lang="zh-CN" altLang="en-US" sz="1600" b="1" dirty="0">
                <a:solidFill>
                  <a:srgbClr val="FF0000"/>
                </a:solidFill>
                <a:latin typeface="微软雅黑" panose="020B0503020204020204" charset="-122"/>
                <a:ea typeface="微软雅黑" panose="020B0503020204020204" charset="-122"/>
                <a:cs typeface="+mj-ea"/>
                <a:sym typeface="+mn-ea"/>
              </a:rPr>
              <a:t>必须写全称，不能使用简写或具体到学院</a:t>
            </a:r>
            <a:r>
              <a:rPr lang="zh-CN" altLang="en-US" sz="1600" b="1" dirty="0">
                <a:solidFill>
                  <a:srgbClr val="FF0000"/>
                </a:solidFill>
                <a:latin typeface="微软雅黑" panose="020B0503020204020204" charset="-122"/>
                <a:ea typeface="微软雅黑" panose="020B0503020204020204" charset="-122"/>
                <a:cs typeface="+mj-ea"/>
                <a:sym typeface="+mn-ea"/>
              </a:rPr>
              <a:t>）</a:t>
            </a:r>
            <a:r>
              <a:rPr lang="zh-CN" altLang="en-US" sz="1600" dirty="0">
                <a:latin typeface="微软雅黑" panose="020B0503020204020204" charset="-122"/>
                <a:ea typeface="微软雅黑" panose="020B0503020204020204" charset="-122"/>
                <a:cs typeface="+mj-ea"/>
                <a:sym typeface="+mn-ea"/>
              </a:rPr>
              <a:t>。</a:t>
            </a:r>
            <a:endParaRPr lang="zh-CN" altLang="en-US" sz="1600" dirty="0">
              <a:latin typeface="微软雅黑" panose="020B0503020204020204" charset="-122"/>
              <a:ea typeface="微软雅黑" panose="020B0503020204020204" charset="-122"/>
              <a:cs typeface="+mj-ea"/>
              <a:sym typeface="+mn-ea"/>
            </a:endParaRPr>
          </a:p>
        </p:txBody>
      </p:sp>
      <p:sp>
        <p:nvSpPr>
          <p:cNvPr id="20" name="文本框 19"/>
          <p:cNvSpPr txBox="1"/>
          <p:nvPr/>
        </p:nvSpPr>
        <p:spPr>
          <a:xfrm>
            <a:off x="336550" y="2503170"/>
            <a:ext cx="10564495" cy="460382"/>
          </a:xfrm>
          <a:prstGeom prst="rect">
            <a:avLst/>
          </a:prstGeom>
          <a:noFill/>
        </p:spPr>
        <p:txBody>
          <a:bodyPr wrap="square" rtlCol="0" anchor="t">
            <a:spAutoFit/>
          </a:bodyPr>
          <a:lstStyle/>
          <a:p>
            <a:pPr>
              <a:lnSpc>
                <a:spcPct val="150000"/>
              </a:lnSpc>
            </a:pPr>
            <a:r>
              <a:rPr lang="zh-CN" altLang="en-US" b="1" dirty="0">
                <a:solidFill>
                  <a:srgbClr val="FF0000"/>
                </a:solidFill>
                <a:latin typeface="微软雅黑" panose="020B0503020204020204" charset="-122"/>
                <a:ea typeface="微软雅黑" panose="020B0503020204020204" charset="-122"/>
                <a:sym typeface="+mn-ea"/>
              </a:rPr>
              <a:t>如果已在电脑端登录并绑定手机号，则可直接使用手机号登录。</a:t>
            </a:r>
            <a:endParaRPr lang="zh-CN" altLang="en-US" dirty="0">
              <a:latin typeface="微软雅黑" panose="020B0503020204020204" charset="-122"/>
              <a:ea typeface="微软雅黑" panose="020B0503020204020204" charset="-122"/>
            </a:endParaRPr>
          </a:p>
        </p:txBody>
      </p:sp>
      <p:pic>
        <p:nvPicPr>
          <p:cNvPr id="29" name="图片 28"/>
          <p:cNvPicPr>
            <a:picLocks noChangeAspect="1"/>
          </p:cNvPicPr>
          <p:nvPr/>
        </p:nvPicPr>
        <p:blipFill>
          <a:blip r:embed="rId2"/>
          <a:stretch>
            <a:fillRect/>
          </a:stretch>
        </p:blipFill>
        <p:spPr>
          <a:xfrm>
            <a:off x="2493010" y="3322320"/>
            <a:ext cx="2178685" cy="3510915"/>
          </a:xfrm>
          <a:prstGeom prst="rect">
            <a:avLst/>
          </a:prstGeom>
          <a:ln w="12700" cmpd="sng">
            <a:solidFill>
              <a:schemeClr val="accent1"/>
            </a:solidFill>
            <a:prstDash val="solid"/>
          </a:ln>
        </p:spPr>
      </p:pic>
      <p:pic>
        <p:nvPicPr>
          <p:cNvPr id="30" name="图片 29"/>
          <p:cNvPicPr>
            <a:picLocks noChangeAspect="1"/>
          </p:cNvPicPr>
          <p:nvPr>
            <p:custDataLst>
              <p:tags r:id="rId3"/>
            </p:custDataLst>
          </p:nvPr>
        </p:nvPicPr>
        <p:blipFill>
          <a:blip r:embed="rId4"/>
          <a:stretch>
            <a:fillRect/>
          </a:stretch>
        </p:blipFill>
        <p:spPr>
          <a:xfrm>
            <a:off x="165735" y="3322320"/>
            <a:ext cx="2022475" cy="3494405"/>
          </a:xfrm>
          <a:prstGeom prst="rect">
            <a:avLst/>
          </a:prstGeom>
          <a:ln w="12700" cmpd="sng">
            <a:solidFill>
              <a:schemeClr val="accent1">
                <a:shade val="50000"/>
              </a:schemeClr>
            </a:solidFill>
            <a:prstDash val="solid"/>
          </a:ln>
        </p:spPr>
      </p:pic>
      <p:pic>
        <p:nvPicPr>
          <p:cNvPr id="31" name="图片 30"/>
          <p:cNvPicPr>
            <a:picLocks noChangeAspect="1"/>
          </p:cNvPicPr>
          <p:nvPr/>
        </p:nvPicPr>
        <p:blipFill>
          <a:blip r:embed="rId5"/>
          <a:stretch>
            <a:fillRect/>
          </a:stretch>
        </p:blipFill>
        <p:spPr>
          <a:xfrm>
            <a:off x="4959350" y="3322320"/>
            <a:ext cx="2158365" cy="3494405"/>
          </a:xfrm>
          <a:prstGeom prst="rect">
            <a:avLst/>
          </a:prstGeom>
          <a:ln w="12700" cmpd="sng">
            <a:solidFill>
              <a:schemeClr val="accent1">
                <a:shade val="50000"/>
              </a:schemeClr>
            </a:solidFill>
            <a:prstDash val="solid"/>
          </a:ln>
        </p:spPr>
      </p:pic>
      <p:grpSp>
        <p:nvGrpSpPr>
          <p:cNvPr id="32" name="组合 31"/>
          <p:cNvGrpSpPr/>
          <p:nvPr/>
        </p:nvGrpSpPr>
        <p:grpSpPr>
          <a:xfrm>
            <a:off x="7396480" y="3322320"/>
            <a:ext cx="2110740" cy="3526155"/>
            <a:chOff x="7396480" y="3322320"/>
            <a:chExt cx="2110740" cy="3526155"/>
          </a:xfrm>
        </p:grpSpPr>
        <p:pic>
          <p:nvPicPr>
            <p:cNvPr id="33" name="图片 32"/>
            <p:cNvPicPr>
              <a:picLocks noChangeAspect="1"/>
            </p:cNvPicPr>
            <p:nvPr/>
          </p:nvPicPr>
          <p:blipFill>
            <a:blip r:embed="rId6"/>
            <a:stretch>
              <a:fillRect/>
            </a:stretch>
          </p:blipFill>
          <p:spPr>
            <a:xfrm>
              <a:off x="7396480" y="3322320"/>
              <a:ext cx="2110740" cy="3526155"/>
            </a:xfrm>
            <a:prstGeom prst="rect">
              <a:avLst/>
            </a:prstGeom>
            <a:ln w="12700" cmpd="sng">
              <a:solidFill>
                <a:schemeClr val="accent1">
                  <a:shade val="50000"/>
                </a:schemeClr>
              </a:solidFill>
              <a:prstDash val="solid"/>
            </a:ln>
          </p:spPr>
        </p:pic>
        <p:sp>
          <p:nvSpPr>
            <p:cNvPr id="34" name="文本框 33"/>
            <p:cNvSpPr txBox="1"/>
            <p:nvPr/>
          </p:nvSpPr>
          <p:spPr>
            <a:xfrm>
              <a:off x="7516901" y="3845795"/>
              <a:ext cx="1398498" cy="215444"/>
            </a:xfrm>
            <a:prstGeom prst="rect">
              <a:avLst/>
            </a:prstGeom>
            <a:solidFill>
              <a:schemeClr val="bg1"/>
            </a:solidFill>
          </p:spPr>
          <p:txBody>
            <a:bodyPr wrap="square" rtlCol="0">
              <a:spAutoFit/>
            </a:bodyPr>
            <a:lstStyle/>
            <a:p>
              <a:r>
                <a:rPr lang="zh-CN" altLang="en-US" sz="800" dirty="0">
                  <a:solidFill>
                    <a:schemeClr val="bg2">
                      <a:lumMod val="50000"/>
                    </a:schemeClr>
                  </a:solidFill>
                  <a:latin typeface="微软雅黑" panose="020B0503020204020204" charset="-122"/>
                  <a:ea typeface="微软雅黑" panose="020B0503020204020204" charset="-122"/>
                </a:rPr>
                <a:t>山东师范大学</a:t>
              </a:r>
              <a:endParaRPr lang="zh-CN" altLang="en-US" sz="800" dirty="0">
                <a:solidFill>
                  <a:schemeClr val="bg2">
                    <a:lumMod val="50000"/>
                  </a:schemeClr>
                </a:solidFill>
                <a:latin typeface="微软雅黑" panose="020B0503020204020204" charset="-122"/>
                <a:ea typeface="微软雅黑" panose="020B0503020204020204" charset="-122"/>
              </a:endParaRPr>
            </a:p>
          </p:txBody>
        </p:sp>
      </p:grpSp>
      <p:grpSp>
        <p:nvGrpSpPr>
          <p:cNvPr id="35" name="组合 34"/>
          <p:cNvGrpSpPr/>
          <p:nvPr/>
        </p:nvGrpSpPr>
        <p:grpSpPr>
          <a:xfrm>
            <a:off x="9820275" y="3322320"/>
            <a:ext cx="2214245" cy="3494405"/>
            <a:chOff x="9820275" y="3322320"/>
            <a:chExt cx="2214245" cy="3494405"/>
          </a:xfrm>
        </p:grpSpPr>
        <p:pic>
          <p:nvPicPr>
            <p:cNvPr id="36" name="图片 35"/>
            <p:cNvPicPr>
              <a:picLocks noChangeAspect="1"/>
            </p:cNvPicPr>
            <p:nvPr/>
          </p:nvPicPr>
          <p:blipFill>
            <a:blip r:embed="rId7"/>
            <a:stretch>
              <a:fillRect/>
            </a:stretch>
          </p:blipFill>
          <p:spPr>
            <a:xfrm>
              <a:off x="9820275" y="3322320"/>
              <a:ext cx="2214245" cy="3494405"/>
            </a:xfrm>
            <a:prstGeom prst="rect">
              <a:avLst/>
            </a:prstGeom>
            <a:ln w="12700" cmpd="sng">
              <a:solidFill>
                <a:schemeClr val="accent1">
                  <a:shade val="50000"/>
                </a:schemeClr>
              </a:solidFill>
              <a:prstDash val="solid"/>
            </a:ln>
          </p:spPr>
        </p:pic>
        <p:sp>
          <p:nvSpPr>
            <p:cNvPr id="37" name="文本框 36"/>
            <p:cNvSpPr txBox="1"/>
            <p:nvPr/>
          </p:nvSpPr>
          <p:spPr>
            <a:xfrm>
              <a:off x="9921683" y="4254451"/>
              <a:ext cx="1398498" cy="215444"/>
            </a:xfrm>
            <a:prstGeom prst="rect">
              <a:avLst/>
            </a:prstGeom>
            <a:solidFill>
              <a:schemeClr val="bg1"/>
            </a:solidFill>
          </p:spPr>
          <p:txBody>
            <a:bodyPr wrap="square" rtlCol="0">
              <a:spAutoFit/>
            </a:bodyPr>
            <a:lstStyle/>
            <a:p>
              <a:r>
                <a:rPr lang="zh-CN" altLang="en-US" sz="800" dirty="0">
                  <a:solidFill>
                    <a:schemeClr val="bg2">
                      <a:lumMod val="50000"/>
                    </a:schemeClr>
                  </a:solidFill>
                  <a:latin typeface="微软雅黑" panose="020B0503020204020204" charset="-122"/>
                  <a:ea typeface="微软雅黑" panose="020B0503020204020204" charset="-122"/>
                </a:rPr>
                <a:t>山东师范大学</a:t>
              </a:r>
              <a:endParaRPr lang="zh-CN" altLang="en-US" sz="800" dirty="0">
                <a:solidFill>
                  <a:schemeClr val="bg2">
                    <a:lumMod val="50000"/>
                  </a:schemeClr>
                </a:solidFill>
                <a:latin typeface="微软雅黑" panose="020B0503020204020204" charset="-122"/>
                <a:ea typeface="微软雅黑" panose="020B0503020204020204" charset="-122"/>
              </a:endParaRPr>
            </a:p>
          </p:txBody>
        </p:sp>
      </p:grpSp>
      <p:sp>
        <p:nvSpPr>
          <p:cNvPr id="38" name="文本框 37"/>
          <p:cNvSpPr txBox="1"/>
          <p:nvPr/>
        </p:nvSpPr>
        <p:spPr>
          <a:xfrm>
            <a:off x="8631680" y="6346306"/>
            <a:ext cx="2580005" cy="368300"/>
          </a:xfrm>
          <a:prstGeom prst="rect">
            <a:avLst/>
          </a:prstGeom>
          <a:solidFill>
            <a:srgbClr val="1398FF"/>
          </a:solidFill>
        </p:spPr>
        <p:txBody>
          <a:bodyPr wrap="square" rtlCol="0">
            <a:spAutoFit/>
          </a:bodyPr>
          <a:lstStyle/>
          <a:p>
            <a:pPr algn="ctr"/>
            <a:r>
              <a:rPr lang="zh-CN" altLang="en-US" b="1" dirty="0">
                <a:solidFill>
                  <a:schemeClr val="bg1"/>
                </a:solidFill>
                <a:latin typeface="黑体" panose="02010609060101010101" charset="-122"/>
                <a:ea typeface="黑体" panose="02010609060101010101" charset="-122"/>
              </a:rPr>
              <a:t>该步骤不可跳过</a:t>
            </a:r>
            <a:endParaRPr lang="zh-CN" altLang="en-US" b="1" dirty="0">
              <a:solidFill>
                <a:schemeClr val="bg1"/>
              </a:solidFill>
              <a:latin typeface="黑体" panose="02010609060101010101" charset="-122"/>
              <a:ea typeface="黑体" panose="02010609060101010101" charset="-122"/>
            </a:endParaRPr>
          </a:p>
        </p:txBody>
      </p:sp>
      <p:sp>
        <p:nvSpPr>
          <p:cNvPr id="39" name="文本框 38"/>
          <p:cNvSpPr txBox="1"/>
          <p:nvPr/>
        </p:nvSpPr>
        <p:spPr>
          <a:xfrm>
            <a:off x="8631680" y="5838604"/>
            <a:ext cx="2580005" cy="368300"/>
          </a:xfrm>
          <a:prstGeom prst="rect">
            <a:avLst/>
          </a:prstGeom>
          <a:solidFill>
            <a:srgbClr val="1398FF"/>
          </a:solidFill>
        </p:spPr>
        <p:txBody>
          <a:bodyPr wrap="square" rtlCol="0">
            <a:spAutoFit/>
          </a:bodyPr>
          <a:lstStyle/>
          <a:p>
            <a:pPr algn="ctr"/>
            <a:r>
              <a:rPr lang="zh-CN" altLang="en-US" b="1" dirty="0">
                <a:solidFill>
                  <a:schemeClr val="bg1"/>
                </a:solidFill>
                <a:latin typeface="黑体" panose="02010609060101010101" charset="-122"/>
                <a:ea typeface="黑体" panose="02010609060101010101" charset="-122"/>
              </a:rPr>
              <a:t>该步骤不可跳过</a:t>
            </a:r>
            <a:endParaRPr lang="zh-CN" altLang="en-US" b="1" dirty="0">
              <a:solidFill>
                <a:schemeClr val="bg1"/>
              </a:solidFill>
              <a:latin typeface="黑体" panose="02010609060101010101" charset="-122"/>
              <a:ea typeface="黑体" panose="02010609060101010101" charset="-122"/>
            </a:endParaRPr>
          </a:p>
        </p:txBody>
      </p:sp>
      <p:sp>
        <p:nvSpPr>
          <p:cNvPr id="40" name="矩形 39"/>
          <p:cNvSpPr/>
          <p:nvPr/>
        </p:nvSpPr>
        <p:spPr>
          <a:xfrm>
            <a:off x="7516901" y="3832595"/>
            <a:ext cx="1503346" cy="2243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1000" dirty="0"/>
              <a:t>中南民族大学研究生院</a:t>
            </a:r>
            <a:endParaRPr kumimoji="1" lang="zh-CN" altLang="en-US" sz="1000" dirty="0"/>
          </a:p>
        </p:txBody>
      </p:sp>
      <p:sp>
        <p:nvSpPr>
          <p:cNvPr id="41" name="矩形 40"/>
          <p:cNvSpPr/>
          <p:nvPr/>
        </p:nvSpPr>
        <p:spPr>
          <a:xfrm>
            <a:off x="9921682" y="4254451"/>
            <a:ext cx="1456754" cy="2154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1000" dirty="0"/>
              <a:t>中南民族大学研究生院</a:t>
            </a:r>
            <a:endParaRPr kumimoji="1" lang="zh-CN" alt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567" y="623570"/>
            <a:ext cx="11475720" cy="1315720"/>
          </a:xfrm>
        </p:spPr>
        <p:txBody>
          <a:bodyPr>
            <a:normAutofit/>
          </a:bodyPr>
          <a:lstStyle/>
          <a:p>
            <a:pPr fontAlgn="auto">
              <a:lnSpc>
                <a:spcPct val="150000"/>
              </a:lnSpc>
            </a:pPr>
            <a:r>
              <a:rPr lang="zh-CN" altLang="en-US" sz="1600" dirty="0">
                <a:latin typeface="微软雅黑" panose="020B0503020204020204" charset="-122"/>
                <a:ea typeface="微软雅黑" panose="020B0503020204020204" charset="-122"/>
              </a:rPr>
              <a:t>学生登录后进入自己的</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学习空间</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，可在</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我学的课</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中找到教师的课程，</a:t>
            </a:r>
            <a:r>
              <a:rPr lang="zh-CN" altLang="en-US" sz="1600" dirty="0">
                <a:latin typeface="微软雅黑" panose="020B0503020204020204" charset="-122"/>
                <a:ea typeface="微软雅黑" panose="020B0503020204020204" charset="-122"/>
                <a:sym typeface="+mn-ea"/>
              </a:rPr>
              <a:t>点击课程封面，进入班级进行课程内容学习。</a:t>
            </a:r>
            <a:endParaRPr lang="zh-CN" altLang="en-US" sz="1600" dirty="0">
              <a:latin typeface="微软雅黑" panose="020B0503020204020204" charset="-122"/>
              <a:ea typeface="微软雅黑" panose="020B0503020204020204" charset="-122"/>
            </a:endParaRPr>
          </a:p>
        </p:txBody>
      </p:sp>
      <p:sp>
        <p:nvSpPr>
          <p:cNvPr id="6" name="椭圆 5"/>
          <p:cNvSpPr/>
          <p:nvPr/>
        </p:nvSpPr>
        <p:spPr>
          <a:xfrm>
            <a:off x="200025" y="33655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a:solidFill>
                  <a:srgbClr val="FFFF00"/>
                </a:solidFill>
              </a:rPr>
              <a:t>2</a:t>
            </a:r>
            <a:endParaRPr lang="en-US" altLang="zh-CN" sz="4000">
              <a:solidFill>
                <a:srgbClr val="FFFF00"/>
              </a:solidFill>
            </a:endParaRPr>
          </a:p>
        </p:txBody>
      </p:sp>
      <p:sp>
        <p:nvSpPr>
          <p:cNvPr id="8" name="文本框 7"/>
          <p:cNvSpPr txBox="1"/>
          <p:nvPr/>
        </p:nvSpPr>
        <p:spPr>
          <a:xfrm>
            <a:off x="982345" y="345440"/>
            <a:ext cx="3057247" cy="58477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进入课程和班级</a:t>
            </a:r>
            <a:endParaRPr lang="zh-CN" altLang="en-US" sz="3200" b="1" dirty="0">
              <a:solidFill>
                <a:srgbClr val="FF0000"/>
              </a:solidFill>
              <a:latin typeface="微软雅黑" panose="020B0503020204020204" charset="-122"/>
              <a:ea typeface="微软雅黑" panose="020B0503020204020204" charset="-122"/>
            </a:endParaRPr>
          </a:p>
        </p:txBody>
      </p:sp>
      <p:pic>
        <p:nvPicPr>
          <p:cNvPr id="10" name="图片 9"/>
          <p:cNvPicPr>
            <a:picLocks noChangeAspect="1"/>
          </p:cNvPicPr>
          <p:nvPr/>
        </p:nvPicPr>
        <p:blipFill rotWithShape="1">
          <a:blip r:embed="rId1"/>
          <a:srcRect t="8071"/>
          <a:stretch>
            <a:fillRect/>
          </a:stretch>
        </p:blipFill>
        <p:spPr>
          <a:xfrm>
            <a:off x="476250" y="4531658"/>
            <a:ext cx="6241415" cy="2158701"/>
          </a:xfrm>
          <a:prstGeom prst="rect">
            <a:avLst/>
          </a:prstGeom>
          <a:ln>
            <a:solidFill>
              <a:schemeClr val="tx1"/>
            </a:solidFill>
          </a:ln>
        </p:spPr>
      </p:pic>
      <p:pic>
        <p:nvPicPr>
          <p:cNvPr id="11" name="图片 10"/>
          <p:cNvPicPr>
            <a:picLocks noChangeAspect="1"/>
          </p:cNvPicPr>
          <p:nvPr/>
        </p:nvPicPr>
        <p:blipFill rotWithShape="1">
          <a:blip r:embed="rId2"/>
          <a:srcRect t="3393"/>
          <a:stretch>
            <a:fillRect/>
          </a:stretch>
        </p:blipFill>
        <p:spPr>
          <a:xfrm>
            <a:off x="6983730" y="2729752"/>
            <a:ext cx="4761865" cy="2437877"/>
          </a:xfrm>
          <a:prstGeom prst="rect">
            <a:avLst/>
          </a:prstGeom>
          <a:ln>
            <a:solidFill>
              <a:schemeClr val="tx1"/>
            </a:solidFill>
          </a:ln>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50141" y="1721121"/>
            <a:ext cx="4986274" cy="2542910"/>
          </a:xfrm>
          <a:prstGeom prst="rect">
            <a:avLst/>
          </a:prstGeo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标题 6"/>
          <p:cNvSpPr>
            <a:spLocks noGrp="1"/>
          </p:cNvSpPr>
          <p:nvPr>
            <p:ph type="title"/>
          </p:nvPr>
        </p:nvSpPr>
        <p:spPr>
          <a:xfrm>
            <a:off x="252730" y="241935"/>
            <a:ext cx="11257280" cy="1235075"/>
          </a:xfrm>
        </p:spPr>
        <p:txBody>
          <a:bodyPr>
            <a:noAutofit/>
          </a:bodyPr>
          <a:lstStyle/>
          <a:p>
            <a:pPr fontAlgn="auto">
              <a:lnSpc>
                <a:spcPct val="150000"/>
              </a:lnSpc>
            </a:pPr>
            <a:r>
              <a:rPr lang="zh-CN" altLang="en-US" sz="1800" b="1" dirty="0">
                <a:solidFill>
                  <a:srgbClr val="FF0000"/>
                </a:solidFill>
                <a:latin typeface="微软雅黑" panose="020B0503020204020204" charset="-122"/>
                <a:ea typeface="微软雅黑" panose="020B0503020204020204" charset="-122"/>
                <a:sym typeface="+mn-ea"/>
              </a:rPr>
              <a:t>电脑端的课程和学习通的课程互通，登录学习通可以在</a:t>
            </a:r>
            <a:r>
              <a:rPr lang="en-US" altLang="zh-CN" sz="1800" b="1" dirty="0">
                <a:solidFill>
                  <a:srgbClr val="FF0000"/>
                </a:solidFill>
                <a:latin typeface="微软雅黑" panose="020B0503020204020204" charset="-122"/>
                <a:ea typeface="微软雅黑" panose="020B0503020204020204" charset="-122"/>
                <a:sym typeface="+mn-ea"/>
              </a:rPr>
              <a:t>”</a:t>
            </a:r>
            <a:r>
              <a:rPr lang="zh-CN" altLang="en-US" sz="1800" b="1" dirty="0">
                <a:solidFill>
                  <a:srgbClr val="FF0000"/>
                </a:solidFill>
                <a:latin typeface="微软雅黑" panose="020B0503020204020204" charset="-122"/>
                <a:ea typeface="微软雅黑" panose="020B0503020204020204" charset="-122"/>
                <a:sym typeface="+mn-ea"/>
              </a:rPr>
              <a:t>我</a:t>
            </a:r>
            <a:r>
              <a:rPr lang="en-US" altLang="zh-CN" sz="1800" b="1" dirty="0">
                <a:solidFill>
                  <a:srgbClr val="FF0000"/>
                </a:solidFill>
                <a:latin typeface="微软雅黑" panose="020B0503020204020204" charset="-122"/>
                <a:ea typeface="微软雅黑" panose="020B0503020204020204" charset="-122"/>
                <a:sym typeface="+mn-ea"/>
              </a:rPr>
              <a:t>“</a:t>
            </a:r>
            <a:r>
              <a:rPr lang="zh-CN" altLang="en-US" sz="1800" b="1" dirty="0">
                <a:solidFill>
                  <a:srgbClr val="FF0000"/>
                </a:solidFill>
                <a:latin typeface="微软雅黑" panose="020B0503020204020204" charset="-122"/>
                <a:ea typeface="微软雅黑" panose="020B0503020204020204" charset="-122"/>
                <a:sym typeface="+mn-ea"/>
              </a:rPr>
              <a:t>中找到课程及所在班级。</a:t>
            </a:r>
            <a:endParaRPr lang="zh-CN" altLang="en-US" sz="18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2710815" y="1378585"/>
            <a:ext cx="2451735" cy="5269230"/>
          </a:xfrm>
          <a:prstGeom prst="rect">
            <a:avLst/>
          </a:prstGeom>
          <a:ln>
            <a:solidFill>
              <a:schemeClr val="tx1"/>
            </a:solidFill>
          </a:ln>
        </p:spPr>
      </p:pic>
      <p:pic>
        <p:nvPicPr>
          <p:cNvPr id="10" name="图片 9"/>
          <p:cNvPicPr>
            <a:picLocks noChangeAspect="1"/>
          </p:cNvPicPr>
          <p:nvPr/>
        </p:nvPicPr>
        <p:blipFill>
          <a:blip r:embed="rId2"/>
          <a:stretch>
            <a:fillRect/>
          </a:stretch>
        </p:blipFill>
        <p:spPr>
          <a:xfrm>
            <a:off x="6141720" y="1318895"/>
            <a:ext cx="2616835" cy="5328920"/>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5745" y="1008380"/>
            <a:ext cx="10968990" cy="1230630"/>
          </a:xfrm>
        </p:spPr>
        <p:txBody>
          <a:bodyPr>
            <a:normAutofit/>
          </a:bodyPr>
          <a:lstStyle/>
          <a:p>
            <a:pPr>
              <a:lnSpc>
                <a:spcPct val="150000"/>
              </a:lnSpc>
            </a:pPr>
            <a:r>
              <a:rPr lang="zh-CN" altLang="en-US" sz="1600" dirty="0">
                <a:latin typeface="微软雅黑" panose="020B0503020204020204" charset="-122"/>
                <a:ea typeface="微软雅黑" panose="020B0503020204020204" charset="-122"/>
              </a:rPr>
              <a:t>学生进入课程后，可查看教师提供的课程内容、资料，并且完成教师发布的在线学习任务、学习要求、作业、测验等，并可以在线提问、讨论。</a:t>
            </a:r>
            <a:endParaRPr lang="zh-CN" altLang="en-US" sz="1600" dirty="0">
              <a:latin typeface="微软雅黑" panose="020B0503020204020204" charset="-122"/>
              <a:ea typeface="微软雅黑" panose="020B0503020204020204" charset="-122"/>
            </a:endParaRP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3</a:t>
            </a:r>
            <a:endParaRPr lang="en-US" altLang="zh-CN" sz="4000" dirty="0">
              <a:solidFill>
                <a:srgbClr val="FFFF00"/>
              </a:solidFill>
            </a:endParaRPr>
          </a:p>
        </p:txBody>
      </p:sp>
      <p:sp>
        <p:nvSpPr>
          <p:cNvPr id="4" name="文本框 3"/>
          <p:cNvSpPr txBox="1"/>
          <p:nvPr/>
        </p:nvSpPr>
        <p:spPr>
          <a:xfrm>
            <a:off x="982345" y="275590"/>
            <a:ext cx="5059680" cy="58356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在线学习方式一：线上学习</a:t>
            </a:r>
            <a:endParaRPr lang="zh-CN" altLang="en-US" sz="3200" b="1" dirty="0">
              <a:solidFill>
                <a:srgbClr val="FF0000"/>
              </a:solidFill>
              <a:latin typeface="微软雅黑" panose="020B0503020204020204" charset="-122"/>
              <a:ea typeface="微软雅黑" panose="020B0503020204020204" charset="-122"/>
            </a:endParaRPr>
          </a:p>
        </p:txBody>
      </p:sp>
      <p:grpSp>
        <p:nvGrpSpPr>
          <p:cNvPr id="11" name="组合 10"/>
          <p:cNvGrpSpPr/>
          <p:nvPr/>
        </p:nvGrpSpPr>
        <p:grpSpPr>
          <a:xfrm>
            <a:off x="1537335" y="2421853"/>
            <a:ext cx="8386445" cy="3268270"/>
            <a:chOff x="1537335" y="2421853"/>
            <a:chExt cx="8386445" cy="3268270"/>
          </a:xfrm>
        </p:grpSpPr>
        <p:pic>
          <p:nvPicPr>
            <p:cNvPr id="5" name="图片 4"/>
            <p:cNvPicPr>
              <a:picLocks noChangeAspect="1"/>
            </p:cNvPicPr>
            <p:nvPr/>
          </p:nvPicPr>
          <p:blipFill rotWithShape="1">
            <a:blip r:embed="rId1"/>
            <a:srcRect t="5993"/>
            <a:stretch>
              <a:fillRect/>
            </a:stretch>
          </p:blipFill>
          <p:spPr>
            <a:xfrm>
              <a:off x="1537335" y="2421853"/>
              <a:ext cx="8386445" cy="3268270"/>
            </a:xfrm>
            <a:prstGeom prst="rect">
              <a:avLst/>
            </a:prstGeom>
            <a:ln>
              <a:solidFill>
                <a:schemeClr val="tx1"/>
              </a:solidFill>
            </a:ln>
          </p:spPr>
        </p:pic>
        <p:sp>
          <p:nvSpPr>
            <p:cNvPr id="3" name="矩形 2"/>
            <p:cNvSpPr/>
            <p:nvPr/>
          </p:nvSpPr>
          <p:spPr>
            <a:xfrm>
              <a:off x="7288306" y="3785347"/>
              <a:ext cx="1889312"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88306" y="5148841"/>
              <a:ext cx="1889312"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5745" y="859156"/>
            <a:ext cx="10968990" cy="779640"/>
          </a:xfrm>
        </p:spPr>
        <p:txBody>
          <a:bodyPr>
            <a:noAutofit/>
          </a:bodyPr>
          <a:lstStyle/>
          <a:p>
            <a:pPr>
              <a:lnSpc>
                <a:spcPct val="150000"/>
              </a:lnSpc>
            </a:pPr>
            <a:r>
              <a:rPr lang="zh-CN" altLang="en-US" sz="1600" dirty="0">
                <a:latin typeface="微软雅黑" panose="020B0503020204020204" charset="-122"/>
                <a:ea typeface="微软雅黑" panose="020B0503020204020204" charset="-122"/>
              </a:rPr>
              <a:t>教师根据教学目的和要求，录制速课（微视频），学生通过</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消息</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点击速课，观看老师录制的教学视频内容。</a:t>
            </a:r>
            <a:endParaRPr lang="zh-CN" altLang="en-US" sz="1600" dirty="0">
              <a:latin typeface="微软雅黑" panose="020B0503020204020204" charset="-122"/>
              <a:ea typeface="微软雅黑" panose="020B0503020204020204" charset="-122"/>
            </a:endParaRP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4</a:t>
            </a:r>
            <a:endParaRPr lang="en-US" altLang="zh-CN" sz="4000" dirty="0">
              <a:solidFill>
                <a:srgbClr val="FFFF00"/>
              </a:solidFill>
            </a:endParaRPr>
          </a:p>
        </p:txBody>
      </p:sp>
      <p:sp>
        <p:nvSpPr>
          <p:cNvPr id="4" name="文本框 3"/>
          <p:cNvSpPr txBox="1"/>
          <p:nvPr/>
        </p:nvSpPr>
        <p:spPr>
          <a:xfrm>
            <a:off x="982345" y="275590"/>
            <a:ext cx="7981672" cy="58477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在线学习方式二：观看速课（微视频）学习</a:t>
            </a:r>
            <a:endParaRPr lang="zh-CN" altLang="en-US" sz="3200" b="1" dirty="0">
              <a:solidFill>
                <a:srgbClr val="FF0000"/>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1734185" y="1806575"/>
            <a:ext cx="2310765" cy="4897120"/>
          </a:xfrm>
          <a:prstGeom prst="rect">
            <a:avLst/>
          </a:prstGeom>
          <a:ln>
            <a:solidFill>
              <a:schemeClr val="tx1"/>
            </a:solidFill>
          </a:ln>
        </p:spPr>
      </p:pic>
      <p:pic>
        <p:nvPicPr>
          <p:cNvPr id="5" name="图片 4"/>
          <p:cNvPicPr>
            <a:picLocks noChangeAspect="1"/>
          </p:cNvPicPr>
          <p:nvPr/>
        </p:nvPicPr>
        <p:blipFill>
          <a:blip r:embed="rId2"/>
          <a:stretch>
            <a:fillRect/>
          </a:stretch>
        </p:blipFill>
        <p:spPr>
          <a:xfrm>
            <a:off x="4852035" y="1807210"/>
            <a:ext cx="2360930" cy="4896485"/>
          </a:xfrm>
          <a:prstGeom prst="rect">
            <a:avLst/>
          </a:prstGeom>
          <a:ln>
            <a:solidFill>
              <a:schemeClr val="tx1"/>
            </a:solidFill>
          </a:ln>
        </p:spPr>
      </p:pic>
      <p:pic>
        <p:nvPicPr>
          <p:cNvPr id="7" name="图片 6"/>
          <p:cNvPicPr>
            <a:picLocks noChangeAspect="1"/>
          </p:cNvPicPr>
          <p:nvPr/>
        </p:nvPicPr>
        <p:blipFill>
          <a:blip r:embed="rId3"/>
          <a:stretch>
            <a:fillRect/>
          </a:stretch>
        </p:blipFill>
        <p:spPr>
          <a:xfrm>
            <a:off x="8010525" y="1758315"/>
            <a:ext cx="2443480" cy="494538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5744" y="859155"/>
            <a:ext cx="11496676" cy="1135900"/>
          </a:xfrm>
        </p:spPr>
        <p:txBody>
          <a:bodyPr>
            <a:noAutofit/>
          </a:bodyPr>
          <a:lstStyle/>
          <a:p>
            <a:pPr>
              <a:lnSpc>
                <a:spcPct val="150000"/>
              </a:lnSpc>
            </a:pPr>
            <a:r>
              <a:rPr lang="zh-CN" altLang="en-US" sz="1600" dirty="0">
                <a:latin typeface="微软雅黑" panose="020B0503020204020204" charset="-122"/>
                <a:ea typeface="微软雅黑" panose="020B0503020204020204" charset="-122"/>
                <a:sym typeface="+mn-ea"/>
              </a:rPr>
              <a:t>教师根据教学目的和要求 ，可以开启同步课堂，电脑端使用方式：打开教师提供的电脑端网址，</a:t>
            </a:r>
            <a:r>
              <a:rPr lang="zh-CN" altLang="en-US" sz="1600" dirty="0">
                <a:latin typeface="微软雅黑" panose="020B0503020204020204" charset="-122"/>
                <a:ea typeface="微软雅黑" panose="020B0503020204020204" charset="-122"/>
              </a:rPr>
              <a:t>可同步听到教师的授课内容的</a:t>
            </a:r>
            <a:r>
              <a:rPr lang="en-US" altLang="zh-CN" sz="1600" dirty="0">
                <a:latin typeface="微软雅黑" panose="020B0503020204020204" charset="-122"/>
                <a:ea typeface="微软雅黑" panose="020B0503020204020204" charset="-122"/>
              </a:rPr>
              <a:t>PPT+</a:t>
            </a:r>
            <a:r>
              <a:rPr lang="zh-CN" altLang="en-US" sz="1600" dirty="0">
                <a:latin typeface="微软雅黑" panose="020B0503020204020204" charset="-122"/>
                <a:ea typeface="微软雅黑" panose="020B0503020204020204" charset="-122"/>
              </a:rPr>
              <a:t>讲课声音。</a:t>
            </a:r>
            <a:endParaRPr lang="en-US" altLang="zh-CN" sz="1600" dirty="0">
              <a:latin typeface="微软雅黑" panose="020B0503020204020204" charset="-122"/>
              <a:ea typeface="微软雅黑" panose="020B0503020204020204" charset="-122"/>
            </a:endParaRP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4</a:t>
            </a:r>
            <a:endParaRPr lang="en-US" altLang="zh-CN" sz="4000" dirty="0">
              <a:solidFill>
                <a:srgbClr val="FFFF00"/>
              </a:solidFill>
            </a:endParaRPr>
          </a:p>
        </p:txBody>
      </p:sp>
      <p:sp>
        <p:nvSpPr>
          <p:cNvPr id="4" name="文本框 3"/>
          <p:cNvSpPr txBox="1"/>
          <p:nvPr/>
        </p:nvSpPr>
        <p:spPr>
          <a:xfrm>
            <a:off x="982345" y="275590"/>
            <a:ext cx="5929828" cy="58477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在线学习方式三：同步课堂学习</a:t>
            </a:r>
            <a:endParaRPr lang="zh-CN" altLang="en-US" sz="3200" b="1" dirty="0">
              <a:solidFill>
                <a:srgbClr val="FF0000"/>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1"/>
          <a:stretch>
            <a:fillRect/>
          </a:stretch>
        </p:blipFill>
        <p:spPr>
          <a:xfrm>
            <a:off x="424180" y="2266315"/>
            <a:ext cx="5928995" cy="2919095"/>
          </a:xfrm>
          <a:prstGeom prst="rect">
            <a:avLst/>
          </a:prstGeom>
          <a:ln>
            <a:solidFill>
              <a:schemeClr val="tx1"/>
            </a:solidFill>
          </a:ln>
        </p:spPr>
      </p:pic>
      <p:pic>
        <p:nvPicPr>
          <p:cNvPr id="9" name="图片 8"/>
          <p:cNvPicPr>
            <a:picLocks noChangeAspect="1"/>
          </p:cNvPicPr>
          <p:nvPr/>
        </p:nvPicPr>
        <p:blipFill>
          <a:blip r:embed="rId2"/>
          <a:stretch>
            <a:fillRect/>
          </a:stretch>
        </p:blipFill>
        <p:spPr>
          <a:xfrm>
            <a:off x="6590030" y="2214880"/>
            <a:ext cx="5152390" cy="2970530"/>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5012" y="859155"/>
            <a:ext cx="11034981" cy="850325"/>
          </a:xfrm>
        </p:spPr>
        <p:txBody>
          <a:bodyPr>
            <a:noAutofit/>
          </a:bodyPr>
          <a:lstStyle/>
          <a:p>
            <a:pPr>
              <a:lnSpc>
                <a:spcPct val="150000"/>
              </a:lnSpc>
            </a:pPr>
            <a:r>
              <a:rPr lang="zh-CN" altLang="en-US" sz="1600" dirty="0">
                <a:latin typeface="微软雅黑" panose="020B0503020204020204" charset="-122"/>
                <a:ea typeface="微软雅黑" panose="020B0503020204020204" charset="-122"/>
                <a:sym typeface="+mn-ea"/>
              </a:rPr>
              <a:t>手机端使用方式：在学习通首页输入教师提供的同步课堂邀请码，进入同步课堂，</a:t>
            </a:r>
            <a:r>
              <a:rPr lang="zh-CN" altLang="en-US" sz="1600" dirty="0">
                <a:latin typeface="微软雅黑" panose="020B0503020204020204" charset="-122"/>
                <a:ea typeface="微软雅黑" panose="020B0503020204020204" charset="-122"/>
              </a:rPr>
              <a:t>即可同步听到教师的授课内容的</a:t>
            </a:r>
            <a:r>
              <a:rPr lang="en-US" altLang="zh-CN" sz="1600" dirty="0">
                <a:latin typeface="微软雅黑" panose="020B0503020204020204" charset="-122"/>
                <a:ea typeface="微软雅黑" panose="020B0503020204020204" charset="-122"/>
              </a:rPr>
              <a:t>PPT+</a:t>
            </a:r>
            <a:r>
              <a:rPr lang="zh-CN" altLang="en-US" sz="1600" dirty="0">
                <a:latin typeface="微软雅黑" panose="020B0503020204020204" charset="-122"/>
                <a:ea typeface="微软雅黑" panose="020B0503020204020204" charset="-122"/>
              </a:rPr>
              <a:t>讲课声音。</a:t>
            </a:r>
            <a:endParaRPr lang="en-US" altLang="zh-CN" sz="1600" dirty="0">
              <a:latin typeface="微软雅黑" panose="020B0503020204020204" charset="-122"/>
              <a:ea typeface="微软雅黑" panose="020B0503020204020204" charset="-122"/>
            </a:endParaRP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4</a:t>
            </a:r>
            <a:endParaRPr lang="en-US" altLang="zh-CN" sz="4000" dirty="0">
              <a:solidFill>
                <a:srgbClr val="FFFF00"/>
              </a:solidFill>
            </a:endParaRPr>
          </a:p>
        </p:txBody>
      </p:sp>
      <p:sp>
        <p:nvSpPr>
          <p:cNvPr id="4" name="文本框 3"/>
          <p:cNvSpPr txBox="1"/>
          <p:nvPr/>
        </p:nvSpPr>
        <p:spPr>
          <a:xfrm>
            <a:off x="982345" y="275590"/>
            <a:ext cx="6178476" cy="584775"/>
          </a:xfrm>
          <a:prstGeom prst="rect">
            <a:avLst/>
          </a:prstGeom>
          <a:noFill/>
        </p:spPr>
        <p:txBody>
          <a:bodyPr wrap="square" rtlCol="0">
            <a:spAutoFit/>
          </a:bodyPr>
          <a:lstStyle/>
          <a:p>
            <a:r>
              <a:rPr lang="zh-CN" altLang="en-US" sz="3200" b="1" dirty="0">
                <a:solidFill>
                  <a:srgbClr val="FF0000"/>
                </a:solidFill>
                <a:latin typeface="微软雅黑" panose="020B0503020204020204" charset="-122"/>
                <a:ea typeface="微软雅黑" panose="020B0503020204020204" charset="-122"/>
              </a:rPr>
              <a:t>在线学习方式三：同步课堂学习</a:t>
            </a:r>
            <a:endParaRPr lang="zh-CN" altLang="en-US" sz="3200" b="1" dirty="0">
              <a:solidFill>
                <a:srgbClr val="FF0000"/>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1988185" y="1710690"/>
            <a:ext cx="2360295" cy="4833620"/>
          </a:xfrm>
          <a:prstGeom prst="rect">
            <a:avLst/>
          </a:prstGeom>
          <a:ln>
            <a:solidFill>
              <a:schemeClr val="tx1"/>
            </a:solidFill>
          </a:ln>
        </p:spPr>
      </p:pic>
      <p:pic>
        <p:nvPicPr>
          <p:cNvPr id="9" name="图片 8"/>
          <p:cNvPicPr>
            <a:picLocks noChangeAspect="1"/>
          </p:cNvPicPr>
          <p:nvPr/>
        </p:nvPicPr>
        <p:blipFill>
          <a:blip r:embed="rId2"/>
          <a:stretch>
            <a:fillRect/>
          </a:stretch>
        </p:blipFill>
        <p:spPr>
          <a:xfrm>
            <a:off x="8164830" y="1736090"/>
            <a:ext cx="2368550" cy="4770120"/>
          </a:xfrm>
          <a:prstGeom prst="rect">
            <a:avLst/>
          </a:prstGeom>
          <a:ln>
            <a:solidFill>
              <a:schemeClr val="tx1"/>
            </a:solidFill>
          </a:ln>
        </p:spPr>
      </p:pic>
      <p:pic>
        <p:nvPicPr>
          <p:cNvPr id="10" name="图片 9"/>
          <p:cNvPicPr>
            <a:picLocks noChangeAspect="1"/>
          </p:cNvPicPr>
          <p:nvPr/>
        </p:nvPicPr>
        <p:blipFill>
          <a:blip r:embed="rId3"/>
          <a:stretch>
            <a:fillRect/>
          </a:stretch>
        </p:blipFill>
        <p:spPr>
          <a:xfrm>
            <a:off x="5020310" y="1710690"/>
            <a:ext cx="2439035" cy="4833620"/>
          </a:xfrm>
          <a:prstGeom prst="rect">
            <a:avLst/>
          </a:prstGeom>
          <a:ln>
            <a:solidFill>
              <a:schemeClr val="tx1"/>
            </a:solidFill>
          </a:ln>
        </p:spPr>
      </p:pic>
    </p:spTree>
  </p:cSld>
  <p:clrMapOvr>
    <a:masterClrMapping/>
  </p:clrMapOvr>
</p:sld>
</file>

<file path=ppt/tags/tag1.xml><?xml version="1.0" encoding="utf-8"?>
<p:tagLst xmlns:p="http://schemas.openxmlformats.org/presentationml/2006/main">
  <p:tag name="KSO_WM_UNIT_PLACING_PICTURE_USER_VIEWPORT" val="{&quot;height&quot;:5472,&quot;width&quot;:30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1138</Words>
  <Application>WPS 演示</Application>
  <PresentationFormat>宽屏</PresentationFormat>
  <Paragraphs>80</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宋体</vt:lpstr>
      <vt:lpstr>Wingdings</vt:lpstr>
      <vt:lpstr>微软雅黑</vt:lpstr>
      <vt:lpstr>黑体</vt:lpstr>
      <vt:lpstr>Calibri</vt:lpstr>
      <vt:lpstr>Arial Unicode MS</vt:lpstr>
      <vt:lpstr>Calibri Light</vt:lpstr>
      <vt:lpstr>Office 主题</vt:lpstr>
      <vt:lpstr>PowerPoint 演示文稿</vt:lpstr>
      <vt:lpstr>PowerPoint 演示文稿</vt:lpstr>
      <vt:lpstr>手机上下载并安装学习通APP： 扫描右方二维码或在手机应用市场中搜索“学习通”进行下载。</vt:lpstr>
      <vt:lpstr>学生登录后进入自己的“学习空间”，可在”我学的课“中找到教师的课程，点击课程封面，进入班级进行课程内容学习。</vt:lpstr>
      <vt:lpstr>电脑端的课程和学习通的课程互通，登录学习通可以在”我“中找到课程及所在班级。</vt:lpstr>
      <vt:lpstr>学生进入课程后，可查看教师提供的课程内容、资料，并且完成教师发布的在线学习任务、学习要求、作业、测验等，并可以在线提问、讨论。</vt:lpstr>
      <vt:lpstr>教师根据教学目的和要求，录制速课（微视频），学生通过“消息”点击速课，观看老师录制的教学视频内容。</vt:lpstr>
      <vt:lpstr>教师根据教学目的和要求 ，可以开启同步课堂，电脑端使用方式：打开教师提供的电脑端网址，可同步听到教师的授课内容的PPT+讲课声音。</vt:lpstr>
      <vt:lpstr>手机端使用方式：在学习通首页输入教师提供的同步课堂邀请码，进入同步课堂，即可同步听到教师的授课内容的PPT+讲课声音。</vt:lpstr>
      <vt:lpstr>教师如果开启直播教学，学生可在消息中点击直播，进入直播界面，可以观看直播并进行文字互动，如果教师选择了“允许回看”，可以在直播结束后，回看直播内容，如果提示此直播不支持回看，说明老师未设置允许回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sunrui</dc:creator>
  <cp:lastModifiedBy>spirithack</cp:lastModifiedBy>
  <cp:revision>56</cp:revision>
  <dcterms:created xsi:type="dcterms:W3CDTF">2020-01-28T03:15:00Z</dcterms:created>
  <dcterms:modified xsi:type="dcterms:W3CDTF">2020-02-05T14:25:07Z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2052-11.1.0.8415</vt:lpwstr>
  </property>
  <property fmtid="{D5CDD505-2E9C-101B-9397-08002B2CF9AE}" pid="3" name="KSORubyTemplateID">
    <vt:lpwstr>8</vt:lpwstr>
  </property>
</Properties>
</file>