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78" r:id="rId3"/>
    <p:sldId id="256" r:id="rId4"/>
    <p:sldId id="287" r:id="rId5"/>
    <p:sldId id="257" r:id="rId6"/>
    <p:sldId id="273" r:id="rId7"/>
    <p:sldId id="274" r:id="rId8"/>
    <p:sldId id="261" r:id="rId9"/>
    <p:sldId id="283" r:id="rId10"/>
    <p:sldId id="285" r:id="rId11"/>
    <p:sldId id="286" r:id="rId12"/>
    <p:sldId id="281" r:id="rId13"/>
  </p:sldIdLst>
  <p:sldSz cx="12192000" cy="6858000"/>
  <p:notesSz cx="7103745" cy="1023429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398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199" autoAdjust="0"/>
    <p:restoredTop sz="94660"/>
  </p:normalViewPr>
  <p:slideViewPr>
    <p:cSldViewPr snapToGrid="0">
      <p:cViewPr varScale="1">
        <p:scale>
          <a:sx n="97" d="100"/>
          <a:sy n="97" d="100"/>
        </p:scale>
        <p:origin x="68" y="1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6" Type="http://schemas.openxmlformats.org/officeDocument/2006/relationships/tableStyles" Target="tableStyles.xml"/><Relationship Id="rId15" Type="http://schemas.openxmlformats.org/officeDocument/2006/relationships/viewProps" Target="viewProps.xml"/><Relationship Id="rId14" Type="http://schemas.openxmlformats.org/officeDocument/2006/relationships/presProps" Target="presProps.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http://scuecyjs.boya.chaoxing.com/portal" TargetMode="External"/></Relationships>
</file>

<file path=ppt/slides/_rels/slide10.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 Id="rId3"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image" Target="../media/image2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hyperlink" Target="http://scuecyjs.boya.chaoxing.com/portal" TargetMode="External"/></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9.png"/><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tags" Target="../tags/tag1.xml"/><Relationship Id="rId2" Type="http://schemas.openxmlformats.org/officeDocument/2006/relationships/image" Target="../media/image5.png"/><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1.png"/><Relationship Id="rId1" Type="http://schemas.openxmlformats.org/officeDocument/2006/relationships/image" Target="../media/image10.png"/></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5.png"/><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7.png"/><Relationship Id="rId1"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9.png"/><Relationship Id="rId1" Type="http://schemas.openxmlformats.org/officeDocument/2006/relationships/image" Target="../media/image18.png"/></Relationships>
</file>

<file path=ppt/slides/_rels/slide8.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5.png"/><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2"/>
          <p:cNvSpPr>
            <a:spLocks noGrp="1"/>
          </p:cNvSpPr>
          <p:nvPr/>
        </p:nvSpPr>
        <p:spPr>
          <a:xfrm>
            <a:off x="-52437" y="301841"/>
            <a:ext cx="12185650" cy="906145"/>
          </a:xfrm>
          <a:prstGeom prst="rect">
            <a:avLst/>
          </a:prstGeom>
        </p:spPr>
        <p:txBody>
          <a:bodyPr vert="horz" lIns="91440" tIns="45720" rIns="91440" bIns="45720" rtlCol="0" anchor="b">
            <a:normAutofit/>
            <a:scene3d>
              <a:camera prst="orthographicFront"/>
              <a:lightRig rig="threePt" dir="t"/>
            </a:scene3d>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zh-CN" altLang="en-US" sz="4000"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特殊时期在线教学服务指南</a:t>
            </a:r>
            <a:endParaRPr lang="zh-CN" altLang="en-US" sz="4000"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endParaRPr>
          </a:p>
        </p:txBody>
      </p:sp>
      <p:sp>
        <p:nvSpPr>
          <p:cNvPr id="5" name="文本框 4"/>
          <p:cNvSpPr txBox="1"/>
          <p:nvPr/>
        </p:nvSpPr>
        <p:spPr>
          <a:xfrm>
            <a:off x="465088" y="1489194"/>
            <a:ext cx="11150600" cy="4031873"/>
          </a:xfrm>
          <a:prstGeom prst="rect">
            <a:avLst/>
          </a:prstGeom>
          <a:noFill/>
        </p:spPr>
        <p:txBody>
          <a:bodyPr wrap="square" rtlCol="0">
            <a:spAutoFit/>
          </a:bodyPr>
          <a:lstStyle/>
          <a:p>
            <a:r>
              <a:rPr lang="zh-CN" altLang="en-US" sz="3200" dirty="0"/>
              <a:t>各位老师</a:t>
            </a:r>
            <a:r>
              <a:rPr lang="zh-CN" altLang="zh-CN" sz="3200" dirty="0"/>
              <a:t>：</a:t>
            </a:r>
            <a:endParaRPr lang="zh-CN" altLang="zh-CN" sz="3200" dirty="0"/>
          </a:p>
          <a:p>
            <a:r>
              <a:rPr lang="zh-CN" altLang="en-US" sz="3200" dirty="0"/>
              <a:t>    新年好！</a:t>
            </a:r>
            <a:r>
              <a:rPr lang="zh-CN" altLang="zh-CN" sz="3200" dirty="0"/>
              <a:t>为全力做好新型冠状病毒感染的肺炎疫情防控工作，按照中央应对新型冠状病毒感染肺炎疫情工作领导小组要求和教育部、省教育厅的部署，</a:t>
            </a:r>
            <a:r>
              <a:rPr lang="zh-CN" altLang="en-US" sz="3200" dirty="0"/>
              <a:t>减少延期开学对师生教学、学习与生活的影响，</a:t>
            </a:r>
            <a:r>
              <a:rPr lang="zh-CN" altLang="zh-CN" sz="3200" dirty="0"/>
              <a:t>经校疫情防控领导小组研究决定，</a:t>
            </a:r>
            <a:r>
              <a:rPr lang="zh-CN" altLang="en-US" sz="3200" dirty="0"/>
              <a:t>基于中南民族大学研究生院在线课程学习中心（</a:t>
            </a:r>
            <a:r>
              <a:rPr lang="en-US" altLang="zh-CN" sz="3200" dirty="0"/>
              <a:t> </a:t>
            </a:r>
            <a:r>
              <a:rPr lang="en-US" altLang="zh-CN" sz="3200" dirty="0">
                <a:hlinkClick r:id="rId1"/>
              </a:rPr>
              <a:t>http://scuecyjs.boya.chaoxing.com/portal</a:t>
            </a:r>
            <a:r>
              <a:rPr lang="zh-CN" altLang="en-US" sz="3200" dirty="0"/>
              <a:t>）开展教学工作</a:t>
            </a:r>
            <a:r>
              <a:rPr lang="zh-CN" altLang="zh-CN" sz="3200" dirty="0"/>
              <a:t>，共同打好这场“抗疫战”！</a:t>
            </a:r>
            <a:endParaRPr lang="zh-CN" altLang="en-US" sz="3200" dirty="0">
              <a:latin typeface="微软雅黑" panose="020B0503020204020204" charset="-122"/>
              <a:ea typeface="微软雅黑" panose="020B0503020204020204"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72641" y="892775"/>
            <a:ext cx="10968990" cy="1675616"/>
          </a:xfrm>
        </p:spPr>
        <p:txBody>
          <a:bodyPr>
            <a:noAutofit/>
          </a:bodyPr>
          <a:lstStyle/>
          <a:p>
            <a:pPr>
              <a:lnSpc>
                <a:spcPct val="150000"/>
              </a:lnSpc>
            </a:pPr>
            <a:r>
              <a:rPr lang="zh-CN" altLang="en-US" sz="1800" dirty="0">
                <a:latin typeface="微软雅黑" panose="020B0503020204020204" charset="-122"/>
                <a:ea typeface="微软雅黑" panose="020B0503020204020204" charset="-122"/>
                <a:cs typeface="+mj-ea"/>
              </a:rPr>
              <a:t>教师课程页面选择课程的教学班，点击下方的</a:t>
            </a:r>
            <a:r>
              <a:rPr lang="en-US" altLang="zh-CN" sz="1800" dirty="0">
                <a:latin typeface="微软雅黑" panose="020B0503020204020204" charset="-122"/>
                <a:ea typeface="微软雅黑" panose="020B0503020204020204" charset="-122"/>
                <a:cs typeface="+mj-ea"/>
              </a:rPr>
              <a:t>“</a:t>
            </a:r>
            <a:r>
              <a:rPr lang="zh-CN" altLang="en-US" sz="1800" dirty="0">
                <a:latin typeface="微软雅黑" panose="020B0503020204020204" charset="-122"/>
                <a:ea typeface="微软雅黑" panose="020B0503020204020204" charset="-122"/>
                <a:cs typeface="+mj-ea"/>
              </a:rPr>
              <a:t>+</a:t>
            </a:r>
            <a:r>
              <a:rPr lang="en-US" altLang="zh-CN" sz="1800" dirty="0">
                <a:latin typeface="微软雅黑" panose="020B0503020204020204" charset="-122"/>
                <a:ea typeface="微软雅黑" panose="020B0503020204020204" charset="-122"/>
                <a:cs typeface="+mj-ea"/>
              </a:rPr>
              <a:t>” </a:t>
            </a:r>
            <a:r>
              <a:rPr lang="zh-CN" altLang="en-US" sz="1800" dirty="0">
                <a:latin typeface="微软雅黑" panose="020B0503020204020204" charset="-122"/>
                <a:ea typeface="微软雅黑" panose="020B0503020204020204" charset="-122"/>
                <a:cs typeface="+mj-ea"/>
              </a:rPr>
              <a:t>，点击“直播”后可进行直播教学。直播教学结束后，教师可自主选择是否允许学生“回看”，若教师希望</a:t>
            </a:r>
            <a:r>
              <a:rPr lang="zh-CN" altLang="en-US" sz="1800" b="1" dirty="0">
                <a:solidFill>
                  <a:srgbClr val="FF0000"/>
                </a:solidFill>
                <a:latin typeface="微软雅黑" panose="020B0503020204020204" charset="-122"/>
                <a:ea typeface="微软雅黑" panose="020B0503020204020204" charset="-122"/>
                <a:cs typeface="+mj-ea"/>
              </a:rPr>
              <a:t>直播记录成绩</a:t>
            </a:r>
            <a:r>
              <a:rPr lang="zh-CN" altLang="en-US" sz="1800" dirty="0">
                <a:latin typeface="微软雅黑" panose="020B0503020204020204" charset="-122"/>
                <a:ea typeface="微软雅黑" panose="020B0503020204020204" charset="-122"/>
                <a:cs typeface="+mj-ea"/>
              </a:rPr>
              <a:t>，需在</a:t>
            </a:r>
            <a:r>
              <a:rPr lang="zh-CN" altLang="en-US" sz="1800" b="1" dirty="0">
                <a:solidFill>
                  <a:srgbClr val="FF0000"/>
                </a:solidFill>
                <a:latin typeface="微软雅黑" panose="020B0503020204020204" charset="-122"/>
                <a:ea typeface="微软雅黑" panose="020B0503020204020204" charset="-122"/>
                <a:cs typeface="+mj-ea"/>
              </a:rPr>
              <a:t>成绩权重</a:t>
            </a:r>
            <a:r>
              <a:rPr lang="zh-CN" altLang="en-US" sz="1800" dirty="0">
                <a:latin typeface="微软雅黑" panose="020B0503020204020204" charset="-122"/>
                <a:ea typeface="微软雅黑" panose="020B0503020204020204" charset="-122"/>
                <a:cs typeface="+mj-ea"/>
              </a:rPr>
              <a:t>中设置直播观看分钟数及所占权重，目前仅在</a:t>
            </a:r>
            <a:r>
              <a:rPr lang="zh-CN" altLang="en-US" sz="1800" b="1" dirty="0">
                <a:solidFill>
                  <a:srgbClr val="FF0000"/>
                </a:solidFill>
                <a:latin typeface="微软雅黑" panose="020B0503020204020204" charset="-122"/>
                <a:ea typeface="微软雅黑" panose="020B0503020204020204" charset="-122"/>
                <a:cs typeface="+mj-ea"/>
              </a:rPr>
              <a:t>课程章节中添加的直播会记录观看成绩</a:t>
            </a:r>
            <a:r>
              <a:rPr lang="zh-CN" altLang="en-US" sz="1800" dirty="0">
                <a:latin typeface="微软雅黑" panose="020B0503020204020204" charset="-122"/>
                <a:ea typeface="微软雅黑" panose="020B0503020204020204" charset="-122"/>
                <a:cs typeface="+mj-ea"/>
              </a:rPr>
              <a:t>。</a:t>
            </a:r>
            <a:br>
              <a:rPr lang="en-US" altLang="zh-CN" sz="1800" dirty="0">
                <a:latin typeface="微软雅黑" panose="020B0503020204020204" charset="-122"/>
                <a:ea typeface="微软雅黑" panose="020B0503020204020204" charset="-122"/>
                <a:cs typeface="+mj-ea"/>
              </a:rPr>
            </a:br>
            <a:r>
              <a:rPr lang="zh-CN" altLang="en-US" sz="1800" dirty="0">
                <a:latin typeface="微软雅黑" panose="020B0503020204020204" charset="-122"/>
                <a:ea typeface="微软雅黑" panose="020B0503020204020204" charset="-122"/>
              </a:rPr>
              <a:t>​学生在学习通中可以直接看到教师的直播视频，如果教师选择“允许回看”，学生可以选择方便的时间观看。</a:t>
            </a:r>
            <a:endParaRPr lang="zh-CN" altLang="en-US" sz="1800" dirty="0">
              <a:latin typeface="微软雅黑" panose="020B0503020204020204" charset="-122"/>
              <a:ea typeface="微软雅黑" panose="020B0503020204020204" charset="-122"/>
            </a:endParaRPr>
          </a:p>
        </p:txBody>
      </p:sp>
      <p:sp>
        <p:nvSpPr>
          <p:cNvPr id="6" name="椭圆 5"/>
          <p:cNvSpPr/>
          <p:nvPr/>
        </p:nvSpPr>
        <p:spPr>
          <a:xfrm>
            <a:off x="245745" y="266700"/>
            <a:ext cx="592455" cy="592455"/>
          </a:xfrm>
          <a:prstGeom prst="ellipse">
            <a:avLst/>
          </a:prstGeom>
          <a:solidFill>
            <a:srgbClr val="FF0000"/>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zh-CN" sz="4000" dirty="0">
                <a:solidFill>
                  <a:srgbClr val="FFFF00"/>
                </a:solidFill>
              </a:rPr>
              <a:t>4</a:t>
            </a:r>
            <a:endParaRPr lang="en-US" altLang="zh-CN" sz="4000" dirty="0">
              <a:solidFill>
                <a:srgbClr val="FFFF00"/>
              </a:solidFill>
            </a:endParaRPr>
          </a:p>
        </p:txBody>
      </p:sp>
      <p:sp>
        <p:nvSpPr>
          <p:cNvPr id="4" name="文本框 3"/>
          <p:cNvSpPr txBox="1"/>
          <p:nvPr/>
        </p:nvSpPr>
        <p:spPr>
          <a:xfrm>
            <a:off x="982345" y="275590"/>
            <a:ext cx="5109091" cy="584775"/>
          </a:xfrm>
          <a:prstGeom prst="rect">
            <a:avLst/>
          </a:prstGeom>
          <a:noFill/>
        </p:spPr>
        <p:txBody>
          <a:bodyPr wrap="none" rtlCol="0">
            <a:spAutoFit/>
          </a:bodyPr>
          <a:lstStyle/>
          <a:p>
            <a:r>
              <a:rPr lang="zh-CN" altLang="en-US" sz="3200" b="1" dirty="0">
                <a:solidFill>
                  <a:srgbClr val="FF0000"/>
                </a:solidFill>
                <a:latin typeface="微软雅黑" panose="020B0503020204020204" charset="-122"/>
                <a:ea typeface="微软雅黑" panose="020B0503020204020204" charset="-122"/>
              </a:rPr>
              <a:t>线上教学方式四：直播教学</a:t>
            </a:r>
            <a:endParaRPr lang="zh-CN" altLang="en-US" sz="3200" b="1" dirty="0">
              <a:solidFill>
                <a:srgbClr val="FF0000"/>
              </a:solidFill>
              <a:latin typeface="微软雅黑" panose="020B0503020204020204" charset="-122"/>
              <a:ea typeface="微软雅黑" panose="020B0503020204020204" charset="-122"/>
            </a:endParaRPr>
          </a:p>
        </p:txBody>
      </p:sp>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65126" y="2726962"/>
            <a:ext cx="2034982" cy="3643086"/>
          </a:xfrm>
          <a:prstGeom prst="rect">
            <a:avLst/>
          </a:prstGeom>
          <a:ln w="12700" cmpd="sng">
            <a:solidFill>
              <a:schemeClr val="tx1"/>
            </a:solidFill>
            <a:prstDash val="solid"/>
          </a:ln>
        </p:spPr>
      </p:pic>
      <p:pic>
        <p:nvPicPr>
          <p:cNvPr id="12" name="图片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05761" y="2729354"/>
            <a:ext cx="1976783" cy="3638303"/>
          </a:xfrm>
          <a:prstGeom prst="rect">
            <a:avLst/>
          </a:prstGeom>
          <a:ln w="12700" cmpd="sng">
            <a:solidFill>
              <a:schemeClr val="tx1"/>
            </a:solidFill>
            <a:prstDash val="solid"/>
          </a:ln>
        </p:spPr>
      </p:pic>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40676" y="2726961"/>
            <a:ext cx="1953229" cy="3635491"/>
          </a:xfrm>
          <a:prstGeom prst="rect">
            <a:avLst/>
          </a:prstGeom>
          <a:ln>
            <a:solidFill>
              <a:schemeClr val="tx1"/>
            </a:solidFill>
          </a:ln>
        </p:spPr>
      </p:pic>
      <p:pic>
        <p:nvPicPr>
          <p:cNvPr id="9"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58341" y="2730307"/>
            <a:ext cx="2043941" cy="3628799"/>
          </a:xfrm>
          <a:prstGeom prst="rect">
            <a:avLst/>
          </a:prstGeom>
          <a:ln>
            <a:solidFill>
              <a:schemeClr val="tx1"/>
            </a:solidFill>
          </a:ln>
        </p:spPr>
      </p:pic>
      <p:pic>
        <p:nvPicPr>
          <p:cNvPr id="13" name="图片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32662" y="2726962"/>
            <a:ext cx="1977594" cy="3643087"/>
          </a:xfrm>
          <a:prstGeom prst="rect">
            <a:avLst/>
          </a:prstGeom>
          <a:ln>
            <a:solidFill>
              <a:schemeClr val="tx1"/>
            </a:solid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817495" y="2974340"/>
            <a:ext cx="9374505" cy="858377"/>
          </a:xfrm>
          <a:prstGeom prst="rect">
            <a:avLst/>
          </a:prstGeom>
          <a:noFill/>
        </p:spPr>
        <p:txBody>
          <a:bodyPr wrap="square" rtlCol="0">
            <a:spAutoFit/>
          </a:bodyPr>
          <a:lstStyle/>
          <a:p>
            <a:pPr algn="l" fontAlgn="auto">
              <a:lnSpc>
                <a:spcPct val="150000"/>
              </a:lnSpc>
            </a:pPr>
            <a:r>
              <a:rPr lang="zh-CN" altLang="en-US" dirty="0">
                <a:latin typeface="+mj-ea"/>
                <a:ea typeface="+mj-ea"/>
                <a:cs typeface="+mj-ea"/>
              </a:rPr>
              <a:t>如您在使用中如遇到技术问题，可通过以下方式寻求支持：</a:t>
            </a:r>
            <a:endParaRPr lang="zh-CN" altLang="en-US" dirty="0">
              <a:latin typeface="+mj-ea"/>
              <a:ea typeface="+mj-ea"/>
              <a:cs typeface="+mj-ea"/>
            </a:endParaRPr>
          </a:p>
          <a:p>
            <a:pPr>
              <a:lnSpc>
                <a:spcPct val="150000"/>
              </a:lnSpc>
            </a:pPr>
            <a:r>
              <a:rPr lang="zh-CN" altLang="en-US" dirty="0">
                <a:latin typeface="+mj-ea"/>
                <a:ea typeface="+mj-ea"/>
                <a:cs typeface="+mj-ea"/>
              </a:rPr>
              <a:t>加入</a:t>
            </a:r>
            <a:r>
              <a:rPr lang="en-US" altLang="zh-CN" dirty="0">
                <a:latin typeface="+mj-ea"/>
                <a:ea typeface="+mj-ea"/>
                <a:cs typeface="+mj-ea"/>
                <a:sym typeface="+mn-ea"/>
              </a:rPr>
              <a:t>QQ</a:t>
            </a:r>
            <a:r>
              <a:rPr lang="zh-CN" altLang="en-US" dirty="0">
                <a:latin typeface="+mj-ea"/>
                <a:ea typeface="+mj-ea"/>
                <a:cs typeface="+mj-ea"/>
                <a:sym typeface="+mn-ea"/>
              </a:rPr>
              <a:t>群</a:t>
            </a:r>
            <a:r>
              <a:rPr lang="zh-CN" altLang="en-US" dirty="0">
                <a:latin typeface="+mj-ea"/>
                <a:ea typeface="+mj-ea"/>
                <a:cs typeface="+mj-ea"/>
              </a:rPr>
              <a:t>咨询：群名</a:t>
            </a:r>
            <a:r>
              <a:rPr lang="en-US" altLang="zh-CN" dirty="0">
                <a:latin typeface="+mj-ea"/>
                <a:ea typeface="+mj-ea"/>
                <a:cs typeface="+mj-ea"/>
                <a:sym typeface="+mn-ea"/>
              </a:rPr>
              <a:t>“</a:t>
            </a:r>
            <a:r>
              <a:rPr lang="zh-CN" altLang="en-US" dirty="0">
                <a:latin typeface="+mj-ea"/>
                <a:ea typeface="+mj-ea"/>
                <a:cs typeface="+mj-ea"/>
                <a:sym typeface="+mn-ea"/>
              </a:rPr>
              <a:t>中南民大</a:t>
            </a:r>
            <a:r>
              <a:rPr lang="en-US" altLang="zh-CN" dirty="0" err="1">
                <a:latin typeface="+mj-ea"/>
                <a:ea typeface="+mj-ea"/>
                <a:cs typeface="+mj-ea"/>
                <a:sym typeface="+mn-ea"/>
              </a:rPr>
              <a:t>mooc</a:t>
            </a:r>
            <a:r>
              <a:rPr lang="zh-CN" altLang="en-US" dirty="0">
                <a:latin typeface="+mj-ea"/>
                <a:ea typeface="+mj-ea"/>
                <a:cs typeface="+mj-ea"/>
                <a:sym typeface="+mn-ea"/>
              </a:rPr>
              <a:t>建设交流群</a:t>
            </a:r>
            <a:r>
              <a:rPr lang="en-US" altLang="zh-CN" dirty="0">
                <a:latin typeface="+mj-ea"/>
                <a:ea typeface="+mj-ea"/>
                <a:cs typeface="+mj-ea"/>
                <a:sym typeface="+mn-ea"/>
              </a:rPr>
              <a:t>”</a:t>
            </a:r>
            <a:r>
              <a:rPr lang="zh-CN" altLang="en-US" dirty="0">
                <a:latin typeface="+mj-ea"/>
                <a:ea typeface="+mj-ea"/>
                <a:cs typeface="+mj-ea"/>
              </a:rPr>
              <a:t>，群号</a:t>
            </a:r>
            <a:r>
              <a:rPr lang="is-IS" altLang="zh-CN" dirty="0">
                <a:latin typeface="+mj-ea"/>
                <a:ea typeface="+mj-ea"/>
                <a:cs typeface="+mj-ea"/>
              </a:rPr>
              <a:t>662667908</a:t>
            </a:r>
            <a:r>
              <a:rPr lang="zh-CN" altLang="en-US" dirty="0">
                <a:latin typeface="+mj-ea"/>
                <a:ea typeface="+mj-ea"/>
                <a:cs typeface="+mj-ea"/>
              </a:rPr>
              <a:t>。</a:t>
            </a:r>
            <a:endParaRPr lang="zh-CN" altLang="en-US" dirty="0">
              <a:latin typeface="+mj-ea"/>
              <a:ea typeface="+mj-ea"/>
              <a:cs typeface="+mj-e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94335" y="974725"/>
            <a:ext cx="9911715" cy="1428404"/>
          </a:xfrm>
          <a:prstGeom prst="rect">
            <a:avLst/>
          </a:prstGeom>
          <a:noFill/>
        </p:spPr>
        <p:txBody>
          <a:bodyPr wrap="square" rtlCol="0">
            <a:spAutoFit/>
          </a:bodyPr>
          <a:lstStyle/>
          <a:p>
            <a:r>
              <a:rPr lang="zh-CN" altLang="en-US" b="1" dirty="0">
                <a:latin typeface="微软雅黑" panose="020B0503020204020204" charset="-122"/>
                <a:ea typeface="微软雅黑" panose="020B0503020204020204" charset="-122"/>
                <a:cs typeface="+mj-ea"/>
              </a:rPr>
              <a:t>电脑端访问网址：</a:t>
            </a:r>
            <a:r>
              <a:rPr lang="en-US" altLang="zh-CN" dirty="0"/>
              <a:t> </a:t>
            </a:r>
            <a:r>
              <a:rPr lang="en-US" altLang="zh-CN" b="1" dirty="0">
                <a:latin typeface="微软雅黑" panose="020B0503020204020204" charset="-122"/>
                <a:ea typeface="微软雅黑" panose="020B0503020204020204" charset="-122"/>
                <a:cs typeface="+mj-ea"/>
                <a:hlinkClick r:id="rId1"/>
              </a:rPr>
              <a:t>http://scuecyjs.boya.chaoxing.com/portal</a:t>
            </a:r>
            <a:endParaRPr lang="en-US" altLang="zh-CN" b="1" dirty="0">
              <a:latin typeface="微软雅黑" panose="020B0503020204020204" charset="-122"/>
              <a:ea typeface="微软雅黑" panose="020B0503020204020204" charset="-122"/>
              <a:cs typeface="+mj-ea"/>
            </a:endParaRPr>
          </a:p>
          <a:p>
            <a:r>
              <a:rPr lang="zh-CN" altLang="en-US" dirty="0">
                <a:latin typeface="微软雅黑" panose="020B0503020204020204" charset="-122"/>
                <a:ea typeface="微软雅黑" panose="020B0503020204020204" charset="-122"/>
                <a:cs typeface="+mj-ea"/>
              </a:rPr>
              <a:t>初次登录方式：</a:t>
            </a:r>
            <a:endParaRPr lang="zh-CN" altLang="en-US" dirty="0">
              <a:latin typeface="微软雅黑" panose="020B0503020204020204" charset="-122"/>
              <a:ea typeface="微软雅黑" panose="020B0503020204020204" charset="-122"/>
              <a:cs typeface="+mj-ea"/>
            </a:endParaRPr>
          </a:p>
          <a:p>
            <a:pPr>
              <a:lnSpc>
                <a:spcPct val="150000"/>
              </a:lnSpc>
            </a:pPr>
            <a:r>
              <a:rPr lang="zh-CN" altLang="en-US" dirty="0">
                <a:latin typeface="微软雅黑" panose="020B0503020204020204" charset="-122"/>
                <a:ea typeface="微软雅黑" panose="020B0503020204020204" charset="-122"/>
                <a:cs typeface="+mj-ea"/>
              </a:rPr>
              <a:t>点击</a:t>
            </a:r>
            <a:r>
              <a:rPr lang="en-US" altLang="zh-CN" dirty="0">
                <a:latin typeface="微软雅黑" panose="020B0503020204020204" charset="-122"/>
                <a:ea typeface="微软雅黑" panose="020B0503020204020204" charset="-122"/>
                <a:cs typeface="+mj-ea"/>
              </a:rPr>
              <a:t>“</a:t>
            </a:r>
            <a:r>
              <a:rPr lang="zh-CN" altLang="en-US" dirty="0">
                <a:latin typeface="微软雅黑" panose="020B0503020204020204" charset="-122"/>
                <a:ea typeface="微软雅黑" panose="020B0503020204020204" charset="-122"/>
                <a:cs typeface="+mj-ea"/>
              </a:rPr>
              <a:t>登录</a:t>
            </a:r>
            <a:r>
              <a:rPr lang="en-US" altLang="zh-CN" dirty="0">
                <a:latin typeface="微软雅黑" panose="020B0503020204020204" charset="-122"/>
                <a:ea typeface="微软雅黑" panose="020B0503020204020204" charset="-122"/>
                <a:cs typeface="+mj-ea"/>
              </a:rPr>
              <a:t>”</a:t>
            </a:r>
            <a:r>
              <a:rPr lang="zh-CN" altLang="en-US" dirty="0">
                <a:latin typeface="微软雅黑" panose="020B0503020204020204" charset="-122"/>
                <a:ea typeface="微软雅黑" panose="020B0503020204020204" charset="-122"/>
                <a:cs typeface="+mj-ea"/>
              </a:rPr>
              <a:t>按钮，输入账号（教师工号）和初始密码（123456）登录。</a:t>
            </a:r>
            <a:endParaRPr lang="zh-CN" altLang="en-US" dirty="0">
              <a:latin typeface="微软雅黑" panose="020B0503020204020204" charset="-122"/>
              <a:ea typeface="微软雅黑" panose="020B0503020204020204" charset="-122"/>
              <a:cs typeface="+mj-ea"/>
            </a:endParaRPr>
          </a:p>
          <a:p>
            <a:pPr>
              <a:lnSpc>
                <a:spcPct val="150000"/>
              </a:lnSpc>
            </a:pPr>
            <a:r>
              <a:rPr lang="zh-CN" altLang="en-US" dirty="0">
                <a:latin typeface="微软雅黑" panose="020B0503020204020204" charset="-122"/>
                <a:ea typeface="微软雅黑" panose="020B0503020204020204" charset="-122"/>
                <a:cs typeface="+mj-ea"/>
              </a:rPr>
              <a:t>登录后请绑定手机号并修改密码。</a:t>
            </a:r>
            <a:r>
              <a:rPr lang="zh-CN" altLang="en-US" dirty="0">
                <a:latin typeface="微软雅黑" panose="020B0503020204020204" charset="-122"/>
                <a:ea typeface="微软雅黑" panose="020B0503020204020204" charset="-122"/>
                <a:cs typeface="+mj-ea"/>
                <a:sym typeface="+mn-ea"/>
              </a:rPr>
              <a:t>再次登录时，电脑端、学习通均可使用该手机号和密码登录。</a:t>
            </a:r>
            <a:endParaRPr lang="zh-CN" altLang="en-US" dirty="0">
              <a:latin typeface="微软雅黑" panose="020B0503020204020204" charset="-122"/>
              <a:ea typeface="微软雅黑" panose="020B0503020204020204" charset="-122"/>
              <a:cs typeface="+mj-ea"/>
            </a:endParaRPr>
          </a:p>
        </p:txBody>
      </p:sp>
      <p:sp>
        <p:nvSpPr>
          <p:cNvPr id="6" name="椭圆 5"/>
          <p:cNvSpPr/>
          <p:nvPr/>
        </p:nvSpPr>
        <p:spPr>
          <a:xfrm>
            <a:off x="474345" y="195580"/>
            <a:ext cx="592455" cy="592455"/>
          </a:xfrm>
          <a:prstGeom prst="ellipse">
            <a:avLst/>
          </a:prstGeom>
          <a:solidFill>
            <a:srgbClr val="FF0000"/>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zh-CN" sz="4000">
                <a:solidFill>
                  <a:srgbClr val="FFFF00"/>
                </a:solidFill>
              </a:rPr>
              <a:t>1</a:t>
            </a:r>
            <a:endParaRPr lang="en-US" altLang="zh-CN" sz="4000">
              <a:solidFill>
                <a:srgbClr val="FFFF00"/>
              </a:solidFill>
            </a:endParaRPr>
          </a:p>
        </p:txBody>
      </p:sp>
      <p:sp>
        <p:nvSpPr>
          <p:cNvPr id="8" name="文本框 7"/>
          <p:cNvSpPr txBox="1"/>
          <p:nvPr/>
        </p:nvSpPr>
        <p:spPr>
          <a:xfrm>
            <a:off x="1192530" y="195580"/>
            <a:ext cx="995680" cy="583565"/>
          </a:xfrm>
          <a:prstGeom prst="rect">
            <a:avLst/>
          </a:prstGeom>
          <a:noFill/>
        </p:spPr>
        <p:txBody>
          <a:bodyPr wrap="none" rtlCol="0">
            <a:spAutoFit/>
          </a:bodyPr>
          <a:lstStyle/>
          <a:p>
            <a:r>
              <a:rPr lang="zh-CN" altLang="en-US" sz="3200" b="1">
                <a:solidFill>
                  <a:srgbClr val="FF0000"/>
                </a:solidFill>
                <a:latin typeface="微软雅黑" panose="020B0503020204020204" charset="-122"/>
                <a:ea typeface="微软雅黑" panose="020B0503020204020204" charset="-122"/>
              </a:rPr>
              <a:t>登录</a:t>
            </a:r>
            <a:endParaRPr lang="zh-CN" altLang="en-US" sz="3200" b="1">
              <a:solidFill>
                <a:srgbClr val="FF0000"/>
              </a:solidFill>
              <a:latin typeface="微软雅黑" panose="020B0503020204020204" charset="-122"/>
              <a:ea typeface="微软雅黑" panose="020B0503020204020204" charset="-122"/>
            </a:endParaRPr>
          </a:p>
        </p:txBody>
      </p:sp>
      <p:sp>
        <p:nvSpPr>
          <p:cNvPr id="7" name="爆炸形 2 6"/>
          <p:cNvSpPr/>
          <p:nvPr/>
        </p:nvSpPr>
        <p:spPr>
          <a:xfrm>
            <a:off x="9683750" y="95250"/>
            <a:ext cx="2446020" cy="1659255"/>
          </a:xfrm>
          <a:prstGeom prst="irregularSeal2">
            <a:avLst/>
          </a:prstGeom>
          <a:solidFill>
            <a:schemeClr val="accent2"/>
          </a:solidFill>
          <a:ln w="12700" cmpd="sng">
            <a:solidFill>
              <a:schemeClr val="accent1">
                <a:shade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latin typeface="黑体" panose="02010609060101010101" charset="-122"/>
                <a:ea typeface="黑体" panose="02010609060101010101" charset="-122"/>
              </a:rPr>
              <a:t>电脑端</a:t>
            </a:r>
            <a:endParaRPr lang="zh-CN" altLang="en-US" sz="2000" b="1">
              <a:latin typeface="黑体" panose="02010609060101010101" charset="-122"/>
              <a:ea typeface="黑体" panose="02010609060101010101" charset="-122"/>
            </a:endParaRPr>
          </a:p>
        </p:txBody>
      </p:sp>
      <p:pic>
        <p:nvPicPr>
          <p:cNvPr id="9" name="图片 8"/>
          <p:cNvPicPr>
            <a:picLocks noChangeAspect="1"/>
          </p:cNvPicPr>
          <p:nvPr/>
        </p:nvPicPr>
        <p:blipFill>
          <a:blip r:embed="rId2"/>
          <a:stretch>
            <a:fillRect/>
          </a:stretch>
        </p:blipFill>
        <p:spPr>
          <a:xfrm>
            <a:off x="8501697" y="3601720"/>
            <a:ext cx="3608705" cy="2131695"/>
          </a:xfrm>
          <a:prstGeom prst="rect">
            <a:avLst/>
          </a:prstGeom>
          <a:ln>
            <a:solidFill>
              <a:schemeClr val="tx1"/>
            </a:solidFill>
          </a:ln>
        </p:spPr>
      </p:pic>
      <p:sp>
        <p:nvSpPr>
          <p:cNvPr id="11" name="文本框 10"/>
          <p:cNvSpPr txBox="1"/>
          <p:nvPr/>
        </p:nvSpPr>
        <p:spPr>
          <a:xfrm>
            <a:off x="394335" y="2456619"/>
            <a:ext cx="10126345" cy="923330"/>
          </a:xfrm>
          <a:prstGeom prst="rect">
            <a:avLst/>
          </a:prstGeom>
          <a:noFill/>
        </p:spPr>
        <p:txBody>
          <a:bodyPr wrap="square" rtlCol="0" anchor="t">
            <a:spAutoFit/>
          </a:bodyPr>
          <a:lstStyle/>
          <a:p>
            <a:r>
              <a:rPr lang="zh-CN" altLang="en-US" b="1" dirty="0">
                <a:solidFill>
                  <a:srgbClr val="FF0000"/>
                </a:solidFill>
                <a:latin typeface="微软雅黑" panose="020B0503020204020204" charset="-122"/>
                <a:ea typeface="微软雅黑" panose="020B0503020204020204" charset="-122"/>
                <a:cs typeface="+mj-cs"/>
                <a:sym typeface="+mn-ea"/>
              </a:rPr>
              <a:t>如果已在学习通登录并绑定工号，登录密码为修改后的密码，支持工号、手机号两种登录方式。</a:t>
            </a:r>
            <a:endParaRPr lang="en-US" altLang="zh-CN" b="1" dirty="0">
              <a:solidFill>
                <a:srgbClr val="FF0000"/>
              </a:solidFill>
              <a:latin typeface="微软雅黑" panose="020B0503020204020204" charset="-122"/>
              <a:ea typeface="微软雅黑" panose="020B0503020204020204" charset="-122"/>
              <a:cs typeface="+mj-cs"/>
              <a:sym typeface="+mn-ea"/>
            </a:endParaRPr>
          </a:p>
          <a:p>
            <a:endParaRPr lang="en-US" altLang="zh-CN" b="1" dirty="0">
              <a:solidFill>
                <a:srgbClr val="FF0000"/>
              </a:solidFill>
              <a:latin typeface="微软雅黑" panose="020B0503020204020204" charset="-122"/>
              <a:ea typeface="微软雅黑" panose="020B0503020204020204" charset="-122"/>
              <a:cs typeface="+mj-cs"/>
              <a:sym typeface="+mn-ea"/>
            </a:endParaRPr>
          </a:p>
          <a:p>
            <a:r>
              <a:rPr lang="zh-CN" altLang="en-US" b="1" dirty="0">
                <a:solidFill>
                  <a:srgbClr val="FF0000"/>
                </a:solidFill>
                <a:latin typeface="微软雅黑" panose="020B0503020204020204" charset="-122"/>
                <a:ea typeface="微软雅黑" panose="020B0503020204020204" charset="-122"/>
                <a:cs typeface="+mj-cs"/>
                <a:sym typeface="+mn-ea"/>
              </a:rPr>
              <a:t>研究生院平台账号密码与本科生平台一致，可直接登录。</a:t>
            </a:r>
            <a:endParaRPr lang="zh-CN" altLang="en-US" b="1" dirty="0">
              <a:solidFill>
                <a:srgbClr val="FF0000"/>
              </a:solidFill>
              <a:latin typeface="微软雅黑" panose="020B0503020204020204" charset="-122"/>
              <a:ea typeface="微软雅黑" panose="020B0503020204020204" charset="-122"/>
              <a:cs typeface="+mj-cs"/>
              <a:sym typeface="+mn-ea"/>
            </a:endParaRPr>
          </a:p>
        </p:txBody>
      </p:sp>
      <p:pic>
        <p:nvPicPr>
          <p:cNvPr id="12" name="图片 11"/>
          <p:cNvPicPr>
            <a:picLocks noChangeAspect="1"/>
          </p:cNvPicPr>
          <p:nvPr/>
        </p:nvPicPr>
        <p:blipFill>
          <a:blip r:embed="rId3"/>
          <a:stretch>
            <a:fillRect/>
          </a:stretch>
        </p:blipFill>
        <p:spPr>
          <a:xfrm>
            <a:off x="4405992" y="3601085"/>
            <a:ext cx="3921327" cy="2165462"/>
          </a:xfrm>
          <a:prstGeom prst="rect">
            <a:avLst/>
          </a:prstGeom>
          <a:ln>
            <a:solidFill>
              <a:schemeClr val="tx1"/>
            </a:solidFill>
          </a:ln>
        </p:spPr>
      </p:pic>
      <p:pic>
        <p:nvPicPr>
          <p:cNvPr id="10" name="图片 9"/>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81598" y="3601085"/>
            <a:ext cx="4246154" cy="2165462"/>
          </a:xfrm>
          <a:prstGeom prst="rect">
            <a:avLst/>
          </a:prstGeom>
          <a:ln>
            <a:solidFill>
              <a:schemeClr val="tx1"/>
            </a:solid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椭圆 5"/>
          <p:cNvSpPr/>
          <p:nvPr/>
        </p:nvSpPr>
        <p:spPr>
          <a:xfrm>
            <a:off x="474345" y="195580"/>
            <a:ext cx="592455" cy="592455"/>
          </a:xfrm>
          <a:prstGeom prst="ellipse">
            <a:avLst/>
          </a:prstGeom>
          <a:solidFill>
            <a:srgbClr val="FF0000"/>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zh-CN" sz="4000">
                <a:solidFill>
                  <a:srgbClr val="FFFF00"/>
                </a:solidFill>
              </a:rPr>
              <a:t>1</a:t>
            </a:r>
            <a:endParaRPr lang="en-US" altLang="zh-CN" sz="4000">
              <a:solidFill>
                <a:srgbClr val="FFFF00"/>
              </a:solidFill>
            </a:endParaRPr>
          </a:p>
        </p:txBody>
      </p:sp>
      <p:sp>
        <p:nvSpPr>
          <p:cNvPr id="8" name="文本框 7"/>
          <p:cNvSpPr txBox="1"/>
          <p:nvPr/>
        </p:nvSpPr>
        <p:spPr>
          <a:xfrm>
            <a:off x="1192530" y="195580"/>
            <a:ext cx="995680" cy="583565"/>
          </a:xfrm>
          <a:prstGeom prst="rect">
            <a:avLst/>
          </a:prstGeom>
          <a:noFill/>
        </p:spPr>
        <p:txBody>
          <a:bodyPr wrap="none" rtlCol="0">
            <a:spAutoFit/>
          </a:bodyPr>
          <a:lstStyle/>
          <a:p>
            <a:r>
              <a:rPr lang="zh-CN" altLang="en-US" sz="3200" b="1">
                <a:solidFill>
                  <a:srgbClr val="FF0000"/>
                </a:solidFill>
                <a:latin typeface="微软雅黑" panose="020B0503020204020204" charset="-122"/>
                <a:ea typeface="微软雅黑" panose="020B0503020204020204" charset="-122"/>
              </a:rPr>
              <a:t>登录</a:t>
            </a:r>
            <a:endParaRPr lang="zh-CN" altLang="en-US" sz="3200" b="1">
              <a:solidFill>
                <a:srgbClr val="FF0000"/>
              </a:solidFill>
              <a:latin typeface="微软雅黑" panose="020B0503020204020204" charset="-122"/>
              <a:ea typeface="微软雅黑" panose="020B0503020204020204" charset="-122"/>
            </a:endParaRPr>
          </a:p>
        </p:txBody>
      </p:sp>
      <p:sp>
        <p:nvSpPr>
          <p:cNvPr id="7" name="爆炸形 2 6"/>
          <p:cNvSpPr/>
          <p:nvPr/>
        </p:nvSpPr>
        <p:spPr>
          <a:xfrm>
            <a:off x="9820275" y="95250"/>
            <a:ext cx="2309495" cy="1564005"/>
          </a:xfrm>
          <a:prstGeom prst="irregularSeal2">
            <a:avLst/>
          </a:prstGeom>
          <a:solidFill>
            <a:schemeClr val="accent2"/>
          </a:solidFill>
          <a:ln w="12700" cmpd="sng">
            <a:solidFill>
              <a:schemeClr val="accent1">
                <a:shade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latin typeface="黑体" panose="02010609060101010101" charset="-122"/>
                <a:ea typeface="黑体" panose="02010609060101010101" charset="-122"/>
              </a:rPr>
              <a:t>手机端</a:t>
            </a:r>
            <a:endParaRPr lang="zh-CN" altLang="en-US" sz="2000" b="1">
              <a:latin typeface="黑体" panose="02010609060101010101" charset="-122"/>
              <a:ea typeface="黑体" panose="02010609060101010101" charset="-122"/>
            </a:endParaRPr>
          </a:p>
        </p:txBody>
      </p:sp>
      <p:sp>
        <p:nvSpPr>
          <p:cNvPr id="2" name="标题 1"/>
          <p:cNvSpPr>
            <a:spLocks noGrp="1"/>
          </p:cNvSpPr>
          <p:nvPr>
            <p:ph type="title"/>
          </p:nvPr>
        </p:nvSpPr>
        <p:spPr>
          <a:xfrm>
            <a:off x="337820" y="878840"/>
            <a:ext cx="6869430" cy="675005"/>
          </a:xfrm>
        </p:spPr>
        <p:txBody>
          <a:bodyPr>
            <a:normAutofit fontScale="90000"/>
          </a:bodyPr>
          <a:lstStyle/>
          <a:p>
            <a:pPr algn="l">
              <a:lnSpc>
                <a:spcPct val="150000"/>
              </a:lnSpc>
              <a:buClrTx/>
              <a:buSzTx/>
              <a:buNone/>
            </a:pPr>
            <a:r>
              <a:rPr lang="zh-CN" altLang="en-US" sz="1800" dirty="0">
                <a:latin typeface="微软雅黑" panose="020B0503020204020204" charset="-122"/>
                <a:ea typeface="微软雅黑" panose="020B0503020204020204" charset="-122"/>
                <a:cs typeface="+mj-ea"/>
                <a:sym typeface="+mn-ea"/>
              </a:rPr>
              <a:t>手机上下载并安装学习通APP：</a:t>
            </a:r>
            <a:br>
              <a:rPr lang="zh-CN" altLang="en-US" sz="1800" dirty="0">
                <a:latin typeface="微软雅黑" panose="020B0503020204020204" charset="-122"/>
                <a:ea typeface="微软雅黑" panose="020B0503020204020204" charset="-122"/>
                <a:cs typeface="+mj-ea"/>
                <a:sym typeface="+mn-ea"/>
              </a:rPr>
            </a:br>
            <a:r>
              <a:rPr lang="zh-CN" altLang="en-US" sz="1800" dirty="0">
                <a:latin typeface="微软雅黑" panose="020B0503020204020204" charset="-122"/>
                <a:ea typeface="微软雅黑" panose="020B0503020204020204" charset="-122"/>
                <a:cs typeface="+mj-ea"/>
                <a:sym typeface="+mn-ea"/>
              </a:rPr>
              <a:t>扫描右方二维码或在手机应用市场中搜索“学习通”进行下载。</a:t>
            </a:r>
            <a:endParaRPr lang="zh-CN" altLang="en-US" sz="1800" dirty="0">
              <a:latin typeface="微软雅黑" panose="020B0503020204020204" charset="-122"/>
              <a:ea typeface="微软雅黑" panose="020B0503020204020204" charset="-122"/>
              <a:cs typeface="+mj-ea"/>
            </a:endParaRPr>
          </a:p>
        </p:txBody>
      </p:sp>
      <p:pic>
        <p:nvPicPr>
          <p:cNvPr id="3" name="图片 8" descr="C:\Users\Administrator\Desktop\学习通二维码.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a:xfrm>
            <a:off x="7282815" y="93345"/>
            <a:ext cx="1460500" cy="1460500"/>
          </a:xfrm>
          <a:prstGeom prst="rect">
            <a:avLst/>
          </a:prstGeom>
          <a:noFill/>
          <a:ln>
            <a:noFill/>
          </a:ln>
        </p:spPr>
      </p:pic>
      <p:sp>
        <p:nvSpPr>
          <p:cNvPr id="12" name="标题 11"/>
          <p:cNvSpPr>
            <a:spLocks noGrp="1"/>
          </p:cNvSpPr>
          <p:nvPr/>
        </p:nvSpPr>
        <p:spPr>
          <a:xfrm>
            <a:off x="336550" y="1513205"/>
            <a:ext cx="11489055" cy="1043305"/>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zh-CN" altLang="en-US" sz="1600" b="1" dirty="0">
                <a:solidFill>
                  <a:srgbClr val="FF0000"/>
                </a:solidFill>
                <a:latin typeface="微软雅黑" panose="020B0503020204020204" charset="-122"/>
                <a:ea typeface="微软雅黑" panose="020B0503020204020204" charset="-122"/>
                <a:cs typeface="+mj-ea"/>
                <a:sym typeface="+mn-ea"/>
              </a:rPr>
              <a:t>初次登录者：</a:t>
            </a:r>
            <a:r>
              <a:rPr lang="zh-CN" altLang="en-US" sz="1600" dirty="0">
                <a:latin typeface="微软雅黑" panose="020B0503020204020204" charset="-122"/>
                <a:ea typeface="微软雅黑" panose="020B0503020204020204" charset="-122"/>
                <a:cs typeface="+mj-ea"/>
                <a:sym typeface="+mn-ea"/>
              </a:rPr>
              <a:t>点击右下方的“我</a:t>
            </a:r>
            <a:r>
              <a:rPr lang="en-US" altLang="zh-CN" sz="1600" dirty="0">
                <a:latin typeface="微软雅黑" panose="020B0503020204020204" charset="-122"/>
                <a:ea typeface="微软雅黑" panose="020B0503020204020204" charset="-122"/>
                <a:cs typeface="+mj-ea"/>
                <a:sym typeface="+mn-ea"/>
              </a:rPr>
              <a:t>”</a:t>
            </a:r>
            <a:r>
              <a:rPr lang="zh-CN" altLang="en-US" sz="1600" dirty="0">
                <a:latin typeface="微软雅黑" panose="020B0503020204020204" charset="-122"/>
                <a:ea typeface="微软雅黑" panose="020B0503020204020204" charset="-122"/>
                <a:cs typeface="+mj-ea"/>
                <a:sym typeface="+mn-ea"/>
              </a:rPr>
              <a:t>进入</a:t>
            </a:r>
            <a:r>
              <a:rPr lang="en-US" altLang="zh-CN" sz="1600" dirty="0">
                <a:latin typeface="微软雅黑" panose="020B0503020204020204" charset="-122"/>
                <a:ea typeface="微软雅黑" panose="020B0503020204020204" charset="-122"/>
                <a:cs typeface="+mj-ea"/>
                <a:sym typeface="+mn-ea"/>
              </a:rPr>
              <a:t>“</a:t>
            </a:r>
            <a:r>
              <a:rPr lang="zh-CN" altLang="en-US" sz="1600" dirty="0">
                <a:latin typeface="微软雅黑" panose="020B0503020204020204" charset="-122"/>
                <a:ea typeface="微软雅黑" panose="020B0503020204020204" charset="-122"/>
                <a:cs typeface="+mj-ea"/>
                <a:sym typeface="+mn-ea"/>
              </a:rPr>
              <a:t>登录</a:t>
            </a:r>
            <a:r>
              <a:rPr lang="en-US" altLang="zh-CN" sz="1600" dirty="0">
                <a:latin typeface="微软雅黑" panose="020B0503020204020204" charset="-122"/>
                <a:ea typeface="微软雅黑" panose="020B0503020204020204" charset="-122"/>
                <a:cs typeface="+mj-ea"/>
                <a:sym typeface="+mn-ea"/>
              </a:rPr>
              <a:t>”</a:t>
            </a:r>
            <a:r>
              <a:rPr lang="zh-CN" altLang="en-US" sz="1600" dirty="0">
                <a:latin typeface="微软雅黑" panose="020B0503020204020204" charset="-122"/>
                <a:ea typeface="微软雅黑" panose="020B0503020204020204" charset="-122"/>
                <a:cs typeface="+mj-ea"/>
                <a:sym typeface="+mn-ea"/>
              </a:rPr>
              <a:t>页面，选择“新用户注册”，输入手机号获取验证码并设置自己的密码，然后填写中南民族大学研究生院、输入自己的学号、姓名进行信息验证</a:t>
            </a:r>
            <a:r>
              <a:rPr lang="zh-CN" altLang="en-US" sz="1600" b="1" dirty="0">
                <a:solidFill>
                  <a:srgbClr val="FF0000"/>
                </a:solidFill>
                <a:latin typeface="微软雅黑" panose="020B0503020204020204" charset="-122"/>
                <a:ea typeface="微软雅黑" panose="020B0503020204020204" charset="-122"/>
                <a:cs typeface="+mj-ea"/>
                <a:sym typeface="+mn-ea"/>
              </a:rPr>
              <a:t>（注意：信息验证一定不可跳过，</a:t>
            </a:r>
            <a:r>
              <a:rPr lang="zh-CN" altLang="en-US" sz="1600" b="1" dirty="0">
                <a:solidFill>
                  <a:srgbClr val="FF0000"/>
                </a:solidFill>
                <a:latin typeface="微软雅黑" panose="020B0503020204020204" charset="-122"/>
                <a:ea typeface="微软雅黑" panose="020B0503020204020204" charset="-122"/>
                <a:cs typeface="+mj-ea"/>
                <a:sym typeface="+mn-ea"/>
              </a:rPr>
              <a:t>必须写全称，不能使用简写或具体到学院</a:t>
            </a:r>
            <a:r>
              <a:rPr lang="zh-CN" altLang="en-US" sz="1600" b="1" dirty="0">
                <a:solidFill>
                  <a:srgbClr val="FF0000"/>
                </a:solidFill>
                <a:latin typeface="微软雅黑" panose="020B0503020204020204" charset="-122"/>
                <a:ea typeface="微软雅黑" panose="020B0503020204020204" charset="-122"/>
                <a:cs typeface="+mj-ea"/>
                <a:sym typeface="+mn-ea"/>
              </a:rPr>
              <a:t>）</a:t>
            </a:r>
            <a:r>
              <a:rPr lang="zh-CN" altLang="en-US" sz="1600" dirty="0">
                <a:latin typeface="微软雅黑" panose="020B0503020204020204" charset="-122"/>
                <a:ea typeface="微软雅黑" panose="020B0503020204020204" charset="-122"/>
                <a:cs typeface="+mj-ea"/>
                <a:sym typeface="+mn-ea"/>
              </a:rPr>
              <a:t>。</a:t>
            </a:r>
            <a:endParaRPr lang="zh-CN" altLang="en-US" sz="1600" dirty="0">
              <a:latin typeface="微软雅黑" panose="020B0503020204020204" charset="-122"/>
              <a:ea typeface="微软雅黑" panose="020B0503020204020204" charset="-122"/>
              <a:cs typeface="+mj-ea"/>
              <a:sym typeface="+mn-ea"/>
            </a:endParaRPr>
          </a:p>
        </p:txBody>
      </p:sp>
      <p:pic>
        <p:nvPicPr>
          <p:cNvPr id="13" name="图片 12"/>
          <p:cNvPicPr>
            <a:picLocks noChangeAspect="1"/>
          </p:cNvPicPr>
          <p:nvPr/>
        </p:nvPicPr>
        <p:blipFill>
          <a:blip r:embed="rId2"/>
          <a:stretch>
            <a:fillRect/>
          </a:stretch>
        </p:blipFill>
        <p:spPr>
          <a:xfrm>
            <a:off x="2493010" y="3322320"/>
            <a:ext cx="2178685" cy="3510915"/>
          </a:xfrm>
          <a:prstGeom prst="rect">
            <a:avLst/>
          </a:prstGeom>
          <a:ln w="12700" cmpd="sng">
            <a:solidFill>
              <a:schemeClr val="accent1"/>
            </a:solidFill>
            <a:prstDash val="solid"/>
          </a:ln>
        </p:spPr>
      </p:pic>
      <p:pic>
        <p:nvPicPr>
          <p:cNvPr id="14" name="图片 13"/>
          <p:cNvPicPr>
            <a:picLocks noChangeAspect="1"/>
          </p:cNvPicPr>
          <p:nvPr>
            <p:custDataLst>
              <p:tags r:id="rId3"/>
            </p:custDataLst>
          </p:nvPr>
        </p:nvPicPr>
        <p:blipFill>
          <a:blip r:embed="rId4"/>
          <a:stretch>
            <a:fillRect/>
          </a:stretch>
        </p:blipFill>
        <p:spPr>
          <a:xfrm>
            <a:off x="165735" y="3322320"/>
            <a:ext cx="2022475" cy="3494405"/>
          </a:xfrm>
          <a:prstGeom prst="rect">
            <a:avLst/>
          </a:prstGeom>
          <a:ln w="12700" cmpd="sng">
            <a:solidFill>
              <a:schemeClr val="accent1">
                <a:shade val="50000"/>
              </a:schemeClr>
            </a:solidFill>
            <a:prstDash val="solid"/>
          </a:ln>
        </p:spPr>
      </p:pic>
      <p:pic>
        <p:nvPicPr>
          <p:cNvPr id="15" name="图片 14"/>
          <p:cNvPicPr>
            <a:picLocks noChangeAspect="1"/>
          </p:cNvPicPr>
          <p:nvPr/>
        </p:nvPicPr>
        <p:blipFill>
          <a:blip r:embed="rId5"/>
          <a:stretch>
            <a:fillRect/>
          </a:stretch>
        </p:blipFill>
        <p:spPr>
          <a:xfrm>
            <a:off x="4959350" y="3322320"/>
            <a:ext cx="2158365" cy="3494405"/>
          </a:xfrm>
          <a:prstGeom prst="rect">
            <a:avLst/>
          </a:prstGeom>
          <a:ln w="12700" cmpd="sng">
            <a:solidFill>
              <a:schemeClr val="accent1">
                <a:shade val="50000"/>
              </a:schemeClr>
            </a:solidFill>
            <a:prstDash val="solid"/>
          </a:ln>
        </p:spPr>
      </p:pic>
      <p:sp>
        <p:nvSpPr>
          <p:cNvPr id="20" name="文本框 19"/>
          <p:cNvSpPr txBox="1"/>
          <p:nvPr/>
        </p:nvSpPr>
        <p:spPr>
          <a:xfrm>
            <a:off x="336550" y="2503077"/>
            <a:ext cx="10564495" cy="458908"/>
          </a:xfrm>
          <a:prstGeom prst="rect">
            <a:avLst/>
          </a:prstGeom>
          <a:noFill/>
        </p:spPr>
        <p:txBody>
          <a:bodyPr wrap="square" rtlCol="0" anchor="t">
            <a:spAutoFit/>
          </a:bodyPr>
          <a:lstStyle/>
          <a:p>
            <a:pPr>
              <a:lnSpc>
                <a:spcPct val="150000"/>
              </a:lnSpc>
            </a:pPr>
            <a:r>
              <a:rPr lang="zh-CN" altLang="en-US" b="1" dirty="0">
                <a:solidFill>
                  <a:srgbClr val="FF0000"/>
                </a:solidFill>
                <a:latin typeface="微软雅黑" panose="020B0503020204020204" charset="-122"/>
                <a:ea typeface="微软雅黑" panose="020B0503020204020204" charset="-122"/>
                <a:sym typeface="+mn-ea"/>
              </a:rPr>
              <a:t>如果已在电脑端登录并绑定手机号，则可直接使用手机号登录。</a:t>
            </a:r>
            <a:endParaRPr lang="en-US" altLang="zh-CN" b="1" dirty="0">
              <a:solidFill>
                <a:srgbClr val="FF0000"/>
              </a:solidFill>
              <a:latin typeface="微软雅黑" panose="020B0503020204020204" charset="-122"/>
              <a:ea typeface="微软雅黑" panose="020B0503020204020204" charset="-122"/>
              <a:sym typeface="+mn-ea"/>
            </a:endParaRPr>
          </a:p>
        </p:txBody>
      </p:sp>
      <p:grpSp>
        <p:nvGrpSpPr>
          <p:cNvPr id="19" name="组合 18"/>
          <p:cNvGrpSpPr/>
          <p:nvPr/>
        </p:nvGrpSpPr>
        <p:grpSpPr>
          <a:xfrm>
            <a:off x="7396480" y="3322320"/>
            <a:ext cx="2110740" cy="3526155"/>
            <a:chOff x="7396480" y="3322320"/>
            <a:chExt cx="2110740" cy="3526155"/>
          </a:xfrm>
        </p:grpSpPr>
        <p:pic>
          <p:nvPicPr>
            <p:cNvPr id="21" name="图片 20"/>
            <p:cNvPicPr>
              <a:picLocks noChangeAspect="1"/>
            </p:cNvPicPr>
            <p:nvPr/>
          </p:nvPicPr>
          <p:blipFill>
            <a:blip r:embed="rId6"/>
            <a:stretch>
              <a:fillRect/>
            </a:stretch>
          </p:blipFill>
          <p:spPr>
            <a:xfrm>
              <a:off x="7396480" y="3322320"/>
              <a:ext cx="2110740" cy="3526155"/>
            </a:xfrm>
            <a:prstGeom prst="rect">
              <a:avLst/>
            </a:prstGeom>
            <a:ln w="12700" cmpd="sng">
              <a:solidFill>
                <a:schemeClr val="accent1">
                  <a:shade val="50000"/>
                </a:schemeClr>
              </a:solidFill>
              <a:prstDash val="solid"/>
            </a:ln>
          </p:spPr>
        </p:pic>
        <p:sp>
          <p:nvSpPr>
            <p:cNvPr id="22" name="文本框 21"/>
            <p:cNvSpPr txBox="1"/>
            <p:nvPr/>
          </p:nvSpPr>
          <p:spPr>
            <a:xfrm>
              <a:off x="7516901" y="3845795"/>
              <a:ext cx="1398498" cy="215444"/>
            </a:xfrm>
            <a:prstGeom prst="rect">
              <a:avLst/>
            </a:prstGeom>
            <a:solidFill>
              <a:schemeClr val="bg1"/>
            </a:solidFill>
          </p:spPr>
          <p:txBody>
            <a:bodyPr wrap="square" rtlCol="0">
              <a:spAutoFit/>
            </a:bodyPr>
            <a:lstStyle/>
            <a:p>
              <a:r>
                <a:rPr lang="zh-CN" altLang="en-US" sz="800" dirty="0">
                  <a:solidFill>
                    <a:schemeClr val="bg2">
                      <a:lumMod val="50000"/>
                    </a:schemeClr>
                  </a:solidFill>
                  <a:latin typeface="微软雅黑" panose="020B0503020204020204" charset="-122"/>
                  <a:ea typeface="微软雅黑" panose="020B0503020204020204" charset="-122"/>
                </a:rPr>
                <a:t>山东师范大学</a:t>
              </a:r>
              <a:endParaRPr lang="zh-CN" altLang="en-US" sz="800" dirty="0">
                <a:solidFill>
                  <a:schemeClr val="bg2">
                    <a:lumMod val="50000"/>
                  </a:schemeClr>
                </a:solidFill>
                <a:latin typeface="微软雅黑" panose="020B0503020204020204" charset="-122"/>
                <a:ea typeface="微软雅黑" panose="020B0503020204020204" charset="-122"/>
              </a:endParaRPr>
            </a:p>
          </p:txBody>
        </p:sp>
      </p:grpSp>
      <p:grpSp>
        <p:nvGrpSpPr>
          <p:cNvPr id="23" name="组合 22"/>
          <p:cNvGrpSpPr/>
          <p:nvPr/>
        </p:nvGrpSpPr>
        <p:grpSpPr>
          <a:xfrm>
            <a:off x="9820275" y="3322320"/>
            <a:ext cx="2214245" cy="3494405"/>
            <a:chOff x="9820275" y="3322320"/>
            <a:chExt cx="2214245" cy="3494405"/>
          </a:xfrm>
        </p:grpSpPr>
        <p:pic>
          <p:nvPicPr>
            <p:cNvPr id="24" name="图片 23"/>
            <p:cNvPicPr>
              <a:picLocks noChangeAspect="1"/>
            </p:cNvPicPr>
            <p:nvPr/>
          </p:nvPicPr>
          <p:blipFill>
            <a:blip r:embed="rId7"/>
            <a:stretch>
              <a:fillRect/>
            </a:stretch>
          </p:blipFill>
          <p:spPr>
            <a:xfrm>
              <a:off x="9820275" y="3322320"/>
              <a:ext cx="2214245" cy="3494405"/>
            </a:xfrm>
            <a:prstGeom prst="rect">
              <a:avLst/>
            </a:prstGeom>
            <a:ln w="12700" cmpd="sng">
              <a:solidFill>
                <a:schemeClr val="accent1">
                  <a:shade val="50000"/>
                </a:schemeClr>
              </a:solidFill>
              <a:prstDash val="solid"/>
            </a:ln>
          </p:spPr>
        </p:pic>
        <p:sp>
          <p:nvSpPr>
            <p:cNvPr id="25" name="文本框 24"/>
            <p:cNvSpPr txBox="1"/>
            <p:nvPr/>
          </p:nvSpPr>
          <p:spPr>
            <a:xfrm>
              <a:off x="9921683" y="4254451"/>
              <a:ext cx="1398498" cy="215444"/>
            </a:xfrm>
            <a:prstGeom prst="rect">
              <a:avLst/>
            </a:prstGeom>
            <a:solidFill>
              <a:schemeClr val="bg1"/>
            </a:solidFill>
          </p:spPr>
          <p:txBody>
            <a:bodyPr wrap="square" rtlCol="0">
              <a:spAutoFit/>
            </a:bodyPr>
            <a:lstStyle/>
            <a:p>
              <a:r>
                <a:rPr lang="zh-CN" altLang="en-US" sz="800" dirty="0">
                  <a:solidFill>
                    <a:schemeClr val="bg2">
                      <a:lumMod val="50000"/>
                    </a:schemeClr>
                  </a:solidFill>
                  <a:latin typeface="微软雅黑" panose="020B0503020204020204" charset="-122"/>
                  <a:ea typeface="微软雅黑" panose="020B0503020204020204" charset="-122"/>
                </a:rPr>
                <a:t>山东师范大学</a:t>
              </a:r>
              <a:endParaRPr lang="zh-CN" altLang="en-US" sz="800" dirty="0">
                <a:solidFill>
                  <a:schemeClr val="bg2">
                    <a:lumMod val="50000"/>
                  </a:schemeClr>
                </a:solidFill>
                <a:latin typeface="微软雅黑" panose="020B0503020204020204" charset="-122"/>
                <a:ea typeface="微软雅黑" panose="020B0503020204020204" charset="-122"/>
              </a:endParaRPr>
            </a:p>
          </p:txBody>
        </p:sp>
      </p:grpSp>
      <p:sp>
        <p:nvSpPr>
          <p:cNvPr id="26" name="文本框 25"/>
          <p:cNvSpPr txBox="1"/>
          <p:nvPr/>
        </p:nvSpPr>
        <p:spPr>
          <a:xfrm>
            <a:off x="8631680" y="6346306"/>
            <a:ext cx="2580005" cy="368300"/>
          </a:xfrm>
          <a:prstGeom prst="rect">
            <a:avLst/>
          </a:prstGeom>
          <a:solidFill>
            <a:srgbClr val="1398FF"/>
          </a:solidFill>
        </p:spPr>
        <p:txBody>
          <a:bodyPr wrap="square" rtlCol="0">
            <a:spAutoFit/>
          </a:bodyPr>
          <a:lstStyle/>
          <a:p>
            <a:pPr algn="ctr"/>
            <a:r>
              <a:rPr lang="zh-CN" altLang="en-US" b="1" dirty="0">
                <a:solidFill>
                  <a:schemeClr val="bg1"/>
                </a:solidFill>
                <a:latin typeface="黑体" panose="02010609060101010101" charset="-122"/>
                <a:ea typeface="黑体" panose="02010609060101010101" charset="-122"/>
              </a:rPr>
              <a:t>该步骤不可跳过</a:t>
            </a:r>
            <a:endParaRPr lang="zh-CN" altLang="en-US" b="1" dirty="0">
              <a:solidFill>
                <a:schemeClr val="bg1"/>
              </a:solidFill>
              <a:latin typeface="黑体" panose="02010609060101010101" charset="-122"/>
              <a:ea typeface="黑体" panose="02010609060101010101" charset="-122"/>
            </a:endParaRPr>
          </a:p>
        </p:txBody>
      </p:sp>
      <p:sp>
        <p:nvSpPr>
          <p:cNvPr id="27" name="文本框 26"/>
          <p:cNvSpPr txBox="1"/>
          <p:nvPr/>
        </p:nvSpPr>
        <p:spPr>
          <a:xfrm>
            <a:off x="8631680" y="5838604"/>
            <a:ext cx="2580005" cy="368300"/>
          </a:xfrm>
          <a:prstGeom prst="rect">
            <a:avLst/>
          </a:prstGeom>
          <a:solidFill>
            <a:srgbClr val="1398FF"/>
          </a:solidFill>
        </p:spPr>
        <p:txBody>
          <a:bodyPr wrap="square" rtlCol="0">
            <a:spAutoFit/>
          </a:bodyPr>
          <a:lstStyle/>
          <a:p>
            <a:pPr algn="ctr"/>
            <a:r>
              <a:rPr lang="zh-CN" altLang="en-US" b="1" dirty="0">
                <a:solidFill>
                  <a:schemeClr val="bg1"/>
                </a:solidFill>
                <a:latin typeface="黑体" panose="02010609060101010101" charset="-122"/>
                <a:ea typeface="黑体" panose="02010609060101010101" charset="-122"/>
              </a:rPr>
              <a:t>该步骤不可跳过</a:t>
            </a:r>
            <a:endParaRPr lang="zh-CN" altLang="en-US" b="1" dirty="0">
              <a:solidFill>
                <a:schemeClr val="bg1"/>
              </a:solidFill>
              <a:latin typeface="黑体" panose="02010609060101010101" charset="-122"/>
              <a:ea typeface="黑体" panose="02010609060101010101" charset="-122"/>
            </a:endParaRPr>
          </a:p>
        </p:txBody>
      </p:sp>
      <p:sp>
        <p:nvSpPr>
          <p:cNvPr id="4" name="矩形 3"/>
          <p:cNvSpPr/>
          <p:nvPr/>
        </p:nvSpPr>
        <p:spPr>
          <a:xfrm>
            <a:off x="7516901" y="3845795"/>
            <a:ext cx="1495531" cy="21544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zh-CN" altLang="en-US" sz="1000" dirty="0"/>
              <a:t>中南民族大学研究生院</a:t>
            </a:r>
            <a:endParaRPr kumimoji="1" lang="zh-CN" altLang="en-US" sz="1000" dirty="0"/>
          </a:p>
        </p:txBody>
      </p:sp>
      <p:sp>
        <p:nvSpPr>
          <p:cNvPr id="28" name="矩形 27"/>
          <p:cNvSpPr/>
          <p:nvPr/>
        </p:nvSpPr>
        <p:spPr>
          <a:xfrm>
            <a:off x="9921682" y="4254451"/>
            <a:ext cx="1499907" cy="21544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zh-CN" altLang="en-US" sz="1000" dirty="0"/>
              <a:t>中南民族大学研究生院</a:t>
            </a:r>
            <a:endParaRPr kumimoji="1" lang="zh-CN" altLang="en-US" sz="1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76567" y="929005"/>
            <a:ext cx="11475720" cy="1315720"/>
          </a:xfrm>
        </p:spPr>
        <p:txBody>
          <a:bodyPr>
            <a:normAutofit/>
          </a:bodyPr>
          <a:lstStyle/>
          <a:p>
            <a:pPr fontAlgn="auto">
              <a:lnSpc>
                <a:spcPct val="150000"/>
              </a:lnSpc>
            </a:pPr>
            <a:r>
              <a:rPr lang="zh-CN" altLang="en-US" sz="1800" dirty="0">
                <a:latin typeface="微软雅黑" panose="020B0503020204020204" charset="-122"/>
                <a:ea typeface="微软雅黑" panose="020B0503020204020204" charset="-122"/>
              </a:rPr>
              <a:t>教师登录后进入自己的</a:t>
            </a:r>
            <a:r>
              <a:rPr lang="en-US" altLang="zh-CN" sz="1800" dirty="0">
                <a:latin typeface="微软雅黑" panose="020B0503020204020204" charset="-122"/>
                <a:ea typeface="微软雅黑" panose="020B0503020204020204" charset="-122"/>
              </a:rPr>
              <a:t>“</a:t>
            </a:r>
            <a:r>
              <a:rPr lang="zh-CN" altLang="en-US" sz="1800" dirty="0">
                <a:latin typeface="微软雅黑" panose="020B0503020204020204" charset="-122"/>
                <a:ea typeface="微软雅黑" panose="020B0503020204020204" charset="-122"/>
              </a:rPr>
              <a:t>教学空间</a:t>
            </a:r>
            <a:r>
              <a:rPr lang="en-US" altLang="zh-CN" sz="1800" dirty="0">
                <a:latin typeface="微软雅黑" panose="020B0503020204020204" charset="-122"/>
                <a:ea typeface="微软雅黑" panose="020B0503020204020204" charset="-122"/>
              </a:rPr>
              <a:t>”</a:t>
            </a:r>
            <a:r>
              <a:rPr lang="zh-CN" altLang="en-US" sz="1800" dirty="0">
                <a:latin typeface="微软雅黑" panose="020B0503020204020204" charset="-122"/>
                <a:ea typeface="微软雅黑" panose="020B0503020204020204" charset="-122"/>
              </a:rPr>
              <a:t>，可将课程相关资料上传至云盘，支持视频、</a:t>
            </a:r>
            <a:r>
              <a:rPr lang="en-US" altLang="zh-CN" sz="1800" dirty="0">
                <a:latin typeface="微软雅黑" panose="020B0503020204020204" charset="-122"/>
                <a:ea typeface="微软雅黑" panose="020B0503020204020204" charset="-122"/>
              </a:rPr>
              <a:t>PPT</a:t>
            </a:r>
            <a:r>
              <a:rPr lang="zh-CN" altLang="en-US" sz="1800" dirty="0">
                <a:latin typeface="微软雅黑" panose="020B0503020204020204" charset="-122"/>
                <a:ea typeface="微软雅黑" panose="020B0503020204020204" charset="-122"/>
              </a:rPr>
              <a:t>、</a:t>
            </a:r>
            <a:r>
              <a:rPr lang="en-US" altLang="zh-CN" sz="1800" dirty="0">
                <a:latin typeface="微软雅黑" panose="020B0503020204020204" charset="-122"/>
                <a:ea typeface="微软雅黑" panose="020B0503020204020204" charset="-122"/>
              </a:rPr>
              <a:t>WORD</a:t>
            </a:r>
            <a:r>
              <a:rPr lang="zh-CN" altLang="en-US" sz="1800" dirty="0">
                <a:latin typeface="微软雅黑" panose="020B0503020204020204" charset="-122"/>
                <a:ea typeface="微软雅黑" panose="020B0503020204020204" charset="-122"/>
              </a:rPr>
              <a:t>、</a:t>
            </a:r>
            <a:r>
              <a:rPr lang="en-US" altLang="zh-CN" sz="1800" dirty="0">
                <a:latin typeface="微软雅黑" panose="020B0503020204020204" charset="-122"/>
                <a:ea typeface="微软雅黑" panose="020B0503020204020204" charset="-122"/>
              </a:rPr>
              <a:t>FDF</a:t>
            </a:r>
            <a:r>
              <a:rPr lang="zh-CN" altLang="en-US" sz="1800" dirty="0">
                <a:latin typeface="微软雅黑" panose="020B0503020204020204" charset="-122"/>
                <a:ea typeface="微软雅黑" panose="020B0503020204020204" charset="-122"/>
              </a:rPr>
              <a:t>、图片、表格、音频等多种资源类型，并可建立文件夹进行分类管理。建设初期，建议老师至少先完成授课</a:t>
            </a:r>
            <a:r>
              <a:rPr lang="en-US" altLang="zh-CN" sz="1800" dirty="0">
                <a:latin typeface="微软雅黑" panose="020B0503020204020204" charset="-122"/>
                <a:ea typeface="微软雅黑" panose="020B0503020204020204" charset="-122"/>
              </a:rPr>
              <a:t>PPT</a:t>
            </a:r>
            <a:r>
              <a:rPr lang="zh-CN" altLang="en-US" sz="1800" dirty="0">
                <a:latin typeface="微软雅黑" panose="020B0503020204020204" charset="-122"/>
                <a:ea typeface="微软雅黑" panose="020B0503020204020204" charset="-122"/>
              </a:rPr>
              <a:t>的上传。如果希望建设一门完整的课程，可参照详细版使用手册。</a:t>
            </a:r>
            <a:endParaRPr lang="zh-CN" altLang="en-US" sz="1800" dirty="0">
              <a:latin typeface="微软雅黑" panose="020B0503020204020204" charset="-122"/>
              <a:ea typeface="微软雅黑" panose="020B0503020204020204" charset="-122"/>
            </a:endParaRPr>
          </a:p>
        </p:txBody>
      </p:sp>
      <p:sp>
        <p:nvSpPr>
          <p:cNvPr id="6" name="椭圆 5"/>
          <p:cNvSpPr/>
          <p:nvPr/>
        </p:nvSpPr>
        <p:spPr>
          <a:xfrm>
            <a:off x="200025" y="336550"/>
            <a:ext cx="592455" cy="592455"/>
          </a:xfrm>
          <a:prstGeom prst="ellipse">
            <a:avLst/>
          </a:prstGeom>
          <a:solidFill>
            <a:srgbClr val="FF0000"/>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zh-CN" sz="4000">
                <a:solidFill>
                  <a:srgbClr val="FFFF00"/>
                </a:solidFill>
              </a:rPr>
              <a:t>2</a:t>
            </a:r>
            <a:endParaRPr lang="en-US" altLang="zh-CN" sz="4000">
              <a:solidFill>
                <a:srgbClr val="FFFF00"/>
              </a:solidFill>
            </a:endParaRPr>
          </a:p>
        </p:txBody>
      </p:sp>
      <p:sp>
        <p:nvSpPr>
          <p:cNvPr id="8" name="文本框 7"/>
          <p:cNvSpPr txBox="1"/>
          <p:nvPr/>
        </p:nvSpPr>
        <p:spPr>
          <a:xfrm>
            <a:off x="982345" y="345440"/>
            <a:ext cx="1808480" cy="583565"/>
          </a:xfrm>
          <a:prstGeom prst="rect">
            <a:avLst/>
          </a:prstGeom>
          <a:noFill/>
        </p:spPr>
        <p:txBody>
          <a:bodyPr wrap="none" rtlCol="0">
            <a:spAutoFit/>
          </a:bodyPr>
          <a:lstStyle/>
          <a:p>
            <a:r>
              <a:rPr lang="zh-CN" altLang="en-US" sz="3200" b="1" dirty="0">
                <a:solidFill>
                  <a:srgbClr val="FF0000"/>
                </a:solidFill>
                <a:latin typeface="微软雅黑" panose="020B0503020204020204" charset="-122"/>
                <a:ea typeface="微软雅黑" panose="020B0503020204020204" charset="-122"/>
              </a:rPr>
              <a:t>上传资料</a:t>
            </a:r>
            <a:endParaRPr lang="zh-CN" altLang="en-US" sz="3200" b="1" dirty="0">
              <a:solidFill>
                <a:srgbClr val="FF0000"/>
              </a:solidFill>
              <a:latin typeface="微软雅黑" panose="020B0503020204020204" charset="-122"/>
              <a:ea typeface="微软雅黑" panose="020B0503020204020204" charset="-122"/>
            </a:endParaRPr>
          </a:p>
        </p:txBody>
      </p:sp>
      <p:sp>
        <p:nvSpPr>
          <p:cNvPr id="4" name="文本框 3"/>
          <p:cNvSpPr txBox="1"/>
          <p:nvPr/>
        </p:nvSpPr>
        <p:spPr>
          <a:xfrm>
            <a:off x="437515" y="2315210"/>
            <a:ext cx="10261600" cy="368300"/>
          </a:xfrm>
          <a:prstGeom prst="rect">
            <a:avLst/>
          </a:prstGeom>
          <a:noFill/>
        </p:spPr>
        <p:txBody>
          <a:bodyPr wrap="square" rtlCol="0">
            <a:spAutoFit/>
          </a:bodyPr>
          <a:lstStyle/>
          <a:p>
            <a:r>
              <a:rPr lang="zh-CN" altLang="en-US" b="1" dirty="0">
                <a:solidFill>
                  <a:srgbClr val="FF0000"/>
                </a:solidFill>
                <a:latin typeface="微软雅黑" panose="020B0503020204020204" charset="-122"/>
                <a:ea typeface="微软雅黑" panose="020B0503020204020204" charset="-122"/>
              </a:rPr>
              <a:t>电脑端的云盘和学习通的云盘互通，在学习通中可直接调取电脑端上传的资源。</a:t>
            </a:r>
            <a:endParaRPr lang="zh-CN" altLang="en-US" b="1" dirty="0">
              <a:solidFill>
                <a:srgbClr val="FF0000"/>
              </a:solidFill>
              <a:latin typeface="微软雅黑" panose="020B0503020204020204" charset="-122"/>
              <a:ea typeface="微软雅黑" panose="020B0503020204020204" charset="-122"/>
            </a:endParaRPr>
          </a:p>
        </p:txBody>
      </p:sp>
      <p:pic>
        <p:nvPicPr>
          <p:cNvPr id="3" name="图片 2"/>
          <p:cNvPicPr>
            <a:picLocks noChangeAspect="1"/>
          </p:cNvPicPr>
          <p:nvPr/>
        </p:nvPicPr>
        <p:blipFill>
          <a:blip r:embed="rId1"/>
          <a:stretch>
            <a:fillRect/>
          </a:stretch>
        </p:blipFill>
        <p:spPr>
          <a:xfrm>
            <a:off x="6096000" y="2856196"/>
            <a:ext cx="5391137" cy="2744580"/>
          </a:xfrm>
          <a:prstGeom prst="rect">
            <a:avLst/>
          </a:prstGeom>
          <a:ln>
            <a:solidFill>
              <a:schemeClr val="tx1"/>
            </a:solidFill>
          </a:ln>
        </p:spPr>
      </p:pic>
      <p:pic>
        <p:nvPicPr>
          <p:cNvPr id="9" name="图片 8"/>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437515" y="2856196"/>
            <a:ext cx="5381719" cy="2744580"/>
          </a:xfrm>
          <a:prstGeom prst="rect">
            <a:avLst/>
          </a:prstGeom>
          <a:ln>
            <a:solidFill>
              <a:schemeClr val="tx1"/>
            </a:solid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srcRect t="5149"/>
          <a:stretch>
            <a:fillRect/>
          </a:stretch>
        </p:blipFill>
        <p:spPr>
          <a:xfrm>
            <a:off x="272900" y="2191237"/>
            <a:ext cx="4065375" cy="2195194"/>
          </a:xfrm>
          <a:prstGeom prst="rect">
            <a:avLst/>
          </a:prstGeom>
          <a:noFill/>
          <a:ln w="9525">
            <a:solidFill>
              <a:schemeClr val="tx1"/>
            </a:solidFill>
          </a:ln>
        </p:spPr>
      </p:pic>
      <p:pic>
        <p:nvPicPr>
          <p:cNvPr id="5" name="图片 4"/>
          <p:cNvPicPr>
            <a:picLocks noChangeAspect="1"/>
          </p:cNvPicPr>
          <p:nvPr/>
        </p:nvPicPr>
        <p:blipFill>
          <a:blip r:embed="rId2"/>
          <a:stretch>
            <a:fillRect/>
          </a:stretch>
        </p:blipFill>
        <p:spPr>
          <a:xfrm>
            <a:off x="4469130" y="2191237"/>
            <a:ext cx="3688715" cy="2195195"/>
          </a:xfrm>
          <a:prstGeom prst="rect">
            <a:avLst/>
          </a:prstGeom>
          <a:noFill/>
          <a:ln w="9525">
            <a:solidFill>
              <a:schemeClr val="tx1"/>
            </a:solidFill>
          </a:ln>
        </p:spPr>
      </p:pic>
      <p:pic>
        <p:nvPicPr>
          <p:cNvPr id="6" name="图片 5"/>
          <p:cNvPicPr>
            <a:picLocks noChangeAspect="1"/>
          </p:cNvPicPr>
          <p:nvPr/>
        </p:nvPicPr>
        <p:blipFill>
          <a:blip r:embed="rId3"/>
          <a:stretch>
            <a:fillRect/>
          </a:stretch>
        </p:blipFill>
        <p:spPr>
          <a:xfrm>
            <a:off x="3792855" y="4481039"/>
            <a:ext cx="3903980" cy="2232660"/>
          </a:xfrm>
          <a:prstGeom prst="rect">
            <a:avLst/>
          </a:prstGeom>
          <a:noFill/>
          <a:ln w="9525">
            <a:solidFill>
              <a:schemeClr val="tx1"/>
            </a:solidFill>
          </a:ln>
        </p:spPr>
      </p:pic>
      <p:pic>
        <p:nvPicPr>
          <p:cNvPr id="9" name="图片 6"/>
          <p:cNvPicPr>
            <a:picLocks noChangeAspect="1"/>
          </p:cNvPicPr>
          <p:nvPr/>
        </p:nvPicPr>
        <p:blipFill>
          <a:blip r:embed="rId4"/>
          <a:stretch>
            <a:fillRect/>
          </a:stretch>
        </p:blipFill>
        <p:spPr>
          <a:xfrm>
            <a:off x="8056245" y="4481039"/>
            <a:ext cx="3766185" cy="2277110"/>
          </a:xfrm>
          <a:prstGeom prst="rect">
            <a:avLst/>
          </a:prstGeom>
          <a:noFill/>
          <a:ln w="9525">
            <a:solidFill>
              <a:schemeClr val="tx1"/>
            </a:solidFill>
          </a:ln>
        </p:spPr>
      </p:pic>
      <p:sp useBgFill="1">
        <p:nvSpPr>
          <p:cNvPr id="7" name="标题 6"/>
          <p:cNvSpPr>
            <a:spLocks noGrp="1"/>
          </p:cNvSpPr>
          <p:nvPr>
            <p:ph type="title"/>
          </p:nvPr>
        </p:nvSpPr>
        <p:spPr>
          <a:xfrm>
            <a:off x="200660" y="837982"/>
            <a:ext cx="11257280" cy="1235075"/>
          </a:xfrm>
        </p:spPr>
        <p:txBody>
          <a:bodyPr>
            <a:noAutofit/>
          </a:bodyPr>
          <a:lstStyle/>
          <a:p>
            <a:pPr fontAlgn="auto">
              <a:lnSpc>
                <a:spcPct val="150000"/>
              </a:lnSpc>
            </a:pPr>
            <a:r>
              <a:rPr lang="zh-CN" sz="1800" dirty="0">
                <a:latin typeface="微软雅黑" panose="020B0503020204020204" charset="-122"/>
                <a:ea typeface="微软雅黑" panose="020B0503020204020204" charset="-122"/>
              </a:rPr>
              <a:t>建立教学班前，我们需要先建设一门课程。电脑端和学习通均支持课程建设。电脑端点击</a:t>
            </a:r>
            <a:r>
              <a:rPr lang="en-US" altLang="zh-CN" sz="1800" dirty="0">
                <a:latin typeface="微软雅黑" panose="020B0503020204020204" charset="-122"/>
                <a:ea typeface="微软雅黑" panose="020B0503020204020204" charset="-122"/>
              </a:rPr>
              <a:t>“</a:t>
            </a:r>
            <a:r>
              <a:rPr lang="zh-CN" sz="1800" dirty="0">
                <a:latin typeface="微软雅黑" panose="020B0503020204020204" charset="-122"/>
                <a:ea typeface="微软雅黑" panose="020B0503020204020204" charset="-122"/>
              </a:rPr>
              <a:t>课程</a:t>
            </a:r>
            <a:r>
              <a:rPr lang="en-US" altLang="zh-CN" sz="1800" dirty="0">
                <a:latin typeface="微软雅黑" panose="020B0503020204020204" charset="-122"/>
                <a:ea typeface="微软雅黑" panose="020B0503020204020204" charset="-122"/>
              </a:rPr>
              <a:t>”</a:t>
            </a:r>
            <a:r>
              <a:rPr lang="zh-CN" altLang="en-US" sz="1800" dirty="0">
                <a:latin typeface="微软雅黑" panose="020B0503020204020204" charset="-122"/>
                <a:ea typeface="微软雅黑" panose="020B0503020204020204" charset="-122"/>
              </a:rPr>
              <a:t>页面的</a:t>
            </a:r>
            <a:r>
              <a:rPr lang="en-US" altLang="zh-CN" sz="1800" dirty="0">
                <a:latin typeface="微软雅黑" panose="020B0503020204020204" charset="-122"/>
                <a:ea typeface="微软雅黑" panose="020B0503020204020204" charset="-122"/>
              </a:rPr>
              <a:t>“+”,</a:t>
            </a:r>
            <a:r>
              <a:rPr lang="zh-CN" sz="1800" dirty="0">
                <a:latin typeface="微软雅黑" panose="020B0503020204020204" charset="-122"/>
                <a:ea typeface="微软雅黑" panose="020B0503020204020204" charset="-122"/>
              </a:rPr>
              <a:t>输入课程名称，选课程封面，生成课程单元</a:t>
            </a:r>
            <a:r>
              <a:rPr lang="en-US" altLang="zh-CN" sz="1800" dirty="0">
                <a:latin typeface="微软雅黑" panose="020B0503020204020204" charset="-122"/>
                <a:ea typeface="微软雅黑" panose="020B0503020204020204" charset="-122"/>
              </a:rPr>
              <a:t>,</a:t>
            </a:r>
            <a:r>
              <a:rPr lang="zh-CN" altLang="en-US" sz="1800" dirty="0">
                <a:latin typeface="微软雅黑" panose="020B0503020204020204" charset="-122"/>
                <a:ea typeface="微软雅黑" panose="020B0503020204020204" charset="-122"/>
              </a:rPr>
              <a:t>即可完成课程框架的搭建。同时学习通中</a:t>
            </a:r>
            <a:r>
              <a:rPr lang="en-US" altLang="zh-CN" sz="1800" dirty="0">
                <a:latin typeface="微软雅黑" panose="020B0503020204020204" charset="-122"/>
                <a:ea typeface="微软雅黑" panose="020B0503020204020204" charset="-122"/>
              </a:rPr>
              <a:t>“</a:t>
            </a:r>
            <a:r>
              <a:rPr lang="zh-CN" altLang="en-US" sz="1800" dirty="0">
                <a:latin typeface="微软雅黑" panose="020B0503020204020204" charset="-122"/>
                <a:ea typeface="微软雅黑" panose="020B0503020204020204" charset="-122"/>
              </a:rPr>
              <a:t>课程</a:t>
            </a:r>
            <a:r>
              <a:rPr lang="en-US" altLang="zh-CN" sz="1800" dirty="0">
                <a:latin typeface="微软雅黑" panose="020B0503020204020204" charset="-122"/>
                <a:ea typeface="微软雅黑" panose="020B0503020204020204" charset="-122"/>
              </a:rPr>
              <a:t>”</a:t>
            </a:r>
            <a:r>
              <a:rPr lang="zh-CN" altLang="en-US" sz="1800" dirty="0">
                <a:latin typeface="微软雅黑" panose="020B0503020204020204" charset="-122"/>
                <a:ea typeface="微软雅黑" panose="020B0503020204020204" charset="-122"/>
              </a:rPr>
              <a:t>模块就会出现老师建设的这门课程。</a:t>
            </a:r>
            <a:endParaRPr lang="zh-CN" altLang="en-US" sz="1800" dirty="0">
              <a:latin typeface="微软雅黑" panose="020B0503020204020204" charset="-122"/>
              <a:ea typeface="微软雅黑" panose="020B0503020204020204" charset="-122"/>
            </a:endParaRPr>
          </a:p>
        </p:txBody>
      </p:sp>
      <p:sp>
        <p:nvSpPr>
          <p:cNvPr id="2" name="椭圆 1"/>
          <p:cNvSpPr/>
          <p:nvPr/>
        </p:nvSpPr>
        <p:spPr>
          <a:xfrm>
            <a:off x="200025" y="240665"/>
            <a:ext cx="592455" cy="592455"/>
          </a:xfrm>
          <a:prstGeom prst="ellipse">
            <a:avLst/>
          </a:prstGeom>
          <a:solidFill>
            <a:srgbClr val="FF0000"/>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zh-CN" sz="4000">
                <a:solidFill>
                  <a:srgbClr val="FFFF00"/>
                </a:solidFill>
              </a:rPr>
              <a:t>3</a:t>
            </a:r>
            <a:endParaRPr lang="en-US" altLang="zh-CN" sz="4000">
              <a:solidFill>
                <a:srgbClr val="FFFF00"/>
              </a:solidFill>
            </a:endParaRPr>
          </a:p>
        </p:txBody>
      </p:sp>
      <p:sp>
        <p:nvSpPr>
          <p:cNvPr id="8" name="文本框 7"/>
          <p:cNvSpPr txBox="1"/>
          <p:nvPr/>
        </p:nvSpPr>
        <p:spPr>
          <a:xfrm>
            <a:off x="982345" y="249555"/>
            <a:ext cx="2214880" cy="583565"/>
          </a:xfrm>
          <a:prstGeom prst="rect">
            <a:avLst/>
          </a:prstGeom>
          <a:noFill/>
        </p:spPr>
        <p:txBody>
          <a:bodyPr wrap="none" rtlCol="0">
            <a:spAutoFit/>
          </a:bodyPr>
          <a:lstStyle/>
          <a:p>
            <a:r>
              <a:rPr lang="zh-CN" altLang="en-US" sz="3200" b="1">
                <a:solidFill>
                  <a:srgbClr val="FF0000"/>
                </a:solidFill>
                <a:latin typeface="微软雅黑" panose="020B0503020204020204" charset="-122"/>
                <a:ea typeface="微软雅黑" panose="020B0503020204020204" charset="-122"/>
              </a:rPr>
              <a:t>建立教学班</a:t>
            </a:r>
            <a:endParaRPr lang="zh-CN" altLang="en-US" sz="3200" b="1">
              <a:solidFill>
                <a:srgbClr val="FF0000"/>
              </a:solidFill>
              <a:latin typeface="微软雅黑" panose="020B0503020204020204" charset="-122"/>
              <a:ea typeface="微软雅黑" panose="020B0503020204020204"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38760" y="309880"/>
            <a:ext cx="11563350" cy="1586230"/>
          </a:xfrm>
        </p:spPr>
        <p:txBody>
          <a:bodyPr>
            <a:normAutofit/>
          </a:bodyPr>
          <a:lstStyle/>
          <a:p>
            <a:pPr fontAlgn="auto">
              <a:lnSpc>
                <a:spcPct val="150000"/>
              </a:lnSpc>
            </a:pPr>
            <a:r>
              <a:rPr lang="zh-CN" altLang="en-US" sz="1600" dirty="0">
                <a:latin typeface="微软雅黑" panose="020B0503020204020204" charset="-122"/>
                <a:ea typeface="微软雅黑" panose="020B0503020204020204" charset="-122"/>
              </a:rPr>
              <a:t>打开该课程的“管理”模块，点击</a:t>
            </a:r>
            <a:r>
              <a:rPr lang="en-US" altLang="zh-CN" sz="1600" dirty="0">
                <a:latin typeface="微软雅黑" panose="020B0503020204020204" charset="-122"/>
                <a:ea typeface="微软雅黑" panose="020B0503020204020204" charset="-122"/>
              </a:rPr>
              <a:t>“</a:t>
            </a:r>
            <a:r>
              <a:rPr lang="zh-CN" altLang="en-US" sz="1600" dirty="0">
                <a:latin typeface="微软雅黑" panose="020B0503020204020204" charset="-122"/>
                <a:ea typeface="微软雅黑" panose="020B0503020204020204" charset="-122"/>
              </a:rPr>
              <a:t>班级管理</a:t>
            </a:r>
            <a:r>
              <a:rPr lang="en-US" altLang="zh-CN" sz="1600" dirty="0">
                <a:latin typeface="微软雅黑" panose="020B0503020204020204" charset="-122"/>
                <a:ea typeface="微软雅黑" panose="020B0503020204020204" charset="-122"/>
              </a:rPr>
              <a:t>”</a:t>
            </a:r>
            <a:r>
              <a:rPr lang="zh-CN" altLang="en-US" sz="1600" dirty="0">
                <a:latin typeface="微软雅黑" panose="020B0503020204020204" charset="-122"/>
                <a:ea typeface="微软雅黑" panose="020B0503020204020204" charset="-122"/>
              </a:rPr>
              <a:t>，可在默认班级或新建班级中添加学生。每门课程支持建设多个平行教学班。</a:t>
            </a:r>
            <a:br>
              <a:rPr lang="zh-CN" altLang="en-US" sz="1600" dirty="0">
                <a:latin typeface="微软雅黑" panose="020B0503020204020204" charset="-122"/>
                <a:ea typeface="微软雅黑" panose="020B0503020204020204" charset="-122"/>
              </a:rPr>
            </a:br>
            <a:r>
              <a:rPr lang="zh-CN" altLang="en-US" sz="1600" dirty="0">
                <a:latin typeface="微软雅黑" panose="020B0503020204020204" charset="-122"/>
                <a:ea typeface="微软雅黑" panose="020B0503020204020204" charset="-122"/>
              </a:rPr>
              <a:t>如果教学班由一个或多个行政班组成，可点击</a:t>
            </a:r>
            <a:r>
              <a:rPr lang="en-US" altLang="zh-CN" sz="1600" dirty="0">
                <a:latin typeface="微软雅黑" panose="020B0503020204020204" charset="-122"/>
                <a:ea typeface="微软雅黑" panose="020B0503020204020204" charset="-122"/>
              </a:rPr>
              <a:t>“</a:t>
            </a:r>
            <a:r>
              <a:rPr lang="zh-CN" altLang="en-US" sz="1600" dirty="0">
                <a:latin typeface="微软雅黑" panose="020B0503020204020204" charset="-122"/>
                <a:ea typeface="微软雅黑" panose="020B0503020204020204" charset="-122"/>
              </a:rPr>
              <a:t>添加学生</a:t>
            </a:r>
            <a:r>
              <a:rPr lang="en-US" altLang="zh-CN" sz="1600" dirty="0">
                <a:latin typeface="微软雅黑" panose="020B0503020204020204" charset="-122"/>
                <a:ea typeface="微软雅黑" panose="020B0503020204020204" charset="-122"/>
              </a:rPr>
              <a:t>”</a:t>
            </a:r>
            <a:r>
              <a:rPr lang="zh-CN" altLang="en-US" sz="1600" dirty="0">
                <a:latin typeface="微软雅黑" panose="020B0503020204020204" charset="-122"/>
                <a:ea typeface="微软雅黑" panose="020B0503020204020204" charset="-122"/>
              </a:rPr>
              <a:t>从学生库中按学院、专业、班级代码直接批量添加。</a:t>
            </a:r>
            <a:br>
              <a:rPr lang="zh-CN" altLang="en-US" sz="1600" dirty="0">
                <a:latin typeface="微软雅黑" panose="020B0503020204020204" charset="-122"/>
                <a:ea typeface="微软雅黑" panose="020B0503020204020204" charset="-122"/>
              </a:rPr>
            </a:br>
            <a:r>
              <a:rPr lang="zh-CN" altLang="en-US" sz="1600" dirty="0">
                <a:latin typeface="微软雅黑" panose="020B0503020204020204" charset="-122"/>
                <a:ea typeface="微软雅黑" panose="020B0503020204020204" charset="-122"/>
              </a:rPr>
              <a:t>如果</a:t>
            </a:r>
            <a:r>
              <a:rPr lang="zh-CN" altLang="en-US" sz="1600" dirty="0">
                <a:latin typeface="微软雅黑" panose="020B0503020204020204" charset="-122"/>
                <a:ea typeface="微软雅黑" panose="020B0503020204020204" charset="-122"/>
                <a:sym typeface="+mn-ea"/>
              </a:rPr>
              <a:t>教学班</a:t>
            </a:r>
            <a:r>
              <a:rPr lang="zh-CN" altLang="en-US" sz="1600" dirty="0">
                <a:latin typeface="微软雅黑" panose="020B0503020204020204" charset="-122"/>
                <a:ea typeface="微软雅黑" panose="020B0503020204020204" charset="-122"/>
              </a:rPr>
              <a:t>不是由行政班组成，可采用</a:t>
            </a:r>
            <a:r>
              <a:rPr lang="en-US" altLang="zh-CN" sz="1600" dirty="0">
                <a:latin typeface="微软雅黑" panose="020B0503020204020204" charset="-122"/>
                <a:ea typeface="微软雅黑" panose="020B0503020204020204" charset="-122"/>
              </a:rPr>
              <a:t>“</a:t>
            </a:r>
            <a:r>
              <a:rPr lang="zh-CN" altLang="en-US" sz="1600" dirty="0">
                <a:latin typeface="微软雅黑" panose="020B0503020204020204" charset="-122"/>
                <a:ea typeface="微软雅黑" panose="020B0503020204020204" charset="-122"/>
              </a:rPr>
              <a:t>批量导入</a:t>
            </a:r>
            <a:r>
              <a:rPr lang="en-US" altLang="zh-CN" sz="1600" dirty="0">
                <a:latin typeface="微软雅黑" panose="020B0503020204020204" charset="-122"/>
                <a:ea typeface="微软雅黑" panose="020B0503020204020204" charset="-122"/>
              </a:rPr>
              <a:t>”</a:t>
            </a:r>
            <a:r>
              <a:rPr lang="zh-CN" altLang="en-US" sz="1600" dirty="0">
                <a:latin typeface="微软雅黑" panose="020B0503020204020204" charset="-122"/>
                <a:ea typeface="微软雅黑" panose="020B0503020204020204" charset="-122"/>
              </a:rPr>
              <a:t>的方式，使用系统中提供的模板添加学生名单。</a:t>
            </a:r>
            <a:br>
              <a:rPr lang="zh-CN" altLang="en-US" sz="1600" dirty="0">
                <a:latin typeface="微软雅黑" panose="020B0503020204020204" charset="-122"/>
                <a:ea typeface="微软雅黑" panose="020B0503020204020204" charset="-122"/>
              </a:rPr>
            </a:br>
            <a:r>
              <a:rPr lang="zh-CN" altLang="en-US" sz="1600" dirty="0">
                <a:latin typeface="微软雅黑" panose="020B0503020204020204" charset="-122"/>
                <a:ea typeface="微软雅黑" panose="020B0503020204020204" charset="-122"/>
              </a:rPr>
              <a:t>加入教学班的学生其学习通</a:t>
            </a:r>
            <a:r>
              <a:rPr lang="en-US" altLang="zh-CN" sz="1600" dirty="0">
                <a:latin typeface="微软雅黑" panose="020B0503020204020204" charset="-122"/>
                <a:ea typeface="微软雅黑" panose="020B0503020204020204" charset="-122"/>
              </a:rPr>
              <a:t>“</a:t>
            </a:r>
            <a:r>
              <a:rPr lang="zh-CN" altLang="en-US" sz="1600" dirty="0">
                <a:latin typeface="微软雅黑" panose="020B0503020204020204" charset="-122"/>
                <a:ea typeface="微软雅黑" panose="020B0503020204020204" charset="-122"/>
              </a:rPr>
              <a:t>课程</a:t>
            </a:r>
            <a:r>
              <a:rPr lang="en-US" altLang="zh-CN" sz="1600" dirty="0">
                <a:latin typeface="微软雅黑" panose="020B0503020204020204" charset="-122"/>
                <a:ea typeface="微软雅黑" panose="020B0503020204020204" charset="-122"/>
              </a:rPr>
              <a:t>”</a:t>
            </a:r>
            <a:r>
              <a:rPr lang="zh-CN" altLang="en-US" sz="1600" dirty="0">
                <a:latin typeface="微软雅黑" panose="020B0503020204020204" charset="-122"/>
                <a:ea typeface="微软雅黑" panose="020B0503020204020204" charset="-122"/>
              </a:rPr>
              <a:t>模块中就会出现老师的这门课程。</a:t>
            </a:r>
            <a:endParaRPr lang="zh-CN" altLang="en-US" sz="1600" dirty="0">
              <a:latin typeface="微软雅黑" panose="020B0503020204020204" charset="-122"/>
              <a:ea typeface="微软雅黑" panose="020B0503020204020204" charset="-122"/>
            </a:endParaRPr>
          </a:p>
        </p:txBody>
      </p:sp>
      <p:pic>
        <p:nvPicPr>
          <p:cNvPr id="3" name="图片 2"/>
          <p:cNvPicPr>
            <a:picLocks noChangeAspect="1"/>
          </p:cNvPicPr>
          <p:nvPr/>
        </p:nvPicPr>
        <p:blipFill>
          <a:blip r:embed="rId1"/>
          <a:srcRect/>
          <a:stretch>
            <a:fillRect/>
          </a:stretch>
        </p:blipFill>
        <p:spPr>
          <a:xfrm>
            <a:off x="238760" y="2877185"/>
            <a:ext cx="4828540" cy="2720975"/>
          </a:xfrm>
          <a:prstGeom prst="rect">
            <a:avLst/>
          </a:prstGeom>
          <a:ln w="12700" cmpd="sng">
            <a:solidFill>
              <a:schemeClr val="tx1"/>
            </a:solidFill>
            <a:prstDash val="solid"/>
          </a:ln>
        </p:spPr>
      </p:pic>
      <p:sp>
        <p:nvSpPr>
          <p:cNvPr id="4" name="文本框 3"/>
          <p:cNvSpPr txBox="1"/>
          <p:nvPr/>
        </p:nvSpPr>
        <p:spPr>
          <a:xfrm>
            <a:off x="176530" y="2044700"/>
            <a:ext cx="12136120" cy="368300"/>
          </a:xfrm>
          <a:prstGeom prst="rect">
            <a:avLst/>
          </a:prstGeom>
          <a:noFill/>
        </p:spPr>
        <p:txBody>
          <a:bodyPr wrap="square" rtlCol="0">
            <a:spAutoFit/>
          </a:bodyPr>
          <a:lstStyle/>
          <a:p>
            <a:r>
              <a:rPr lang="zh-CN" altLang="en-US" b="1" dirty="0">
                <a:solidFill>
                  <a:srgbClr val="FF0000"/>
                </a:solidFill>
                <a:latin typeface="微软雅黑" panose="020B0503020204020204" charset="-122"/>
                <a:ea typeface="微软雅黑" panose="020B0503020204020204" charset="-122"/>
              </a:rPr>
              <a:t>为保持学生信息的完整性和准确性，建议老师上课前提前建立教学班，上课时无需学生通过扫码加入班级。</a:t>
            </a:r>
            <a:endParaRPr lang="zh-CN" altLang="en-US" b="1" dirty="0">
              <a:solidFill>
                <a:srgbClr val="FF0000"/>
              </a:solidFill>
              <a:latin typeface="微软雅黑" panose="020B0503020204020204" charset="-122"/>
              <a:ea typeface="微软雅黑" panose="020B0503020204020204" charset="-122"/>
            </a:endParaRPr>
          </a:p>
        </p:txBody>
      </p:sp>
      <p:grpSp>
        <p:nvGrpSpPr>
          <p:cNvPr id="8" name="组合 7"/>
          <p:cNvGrpSpPr/>
          <p:nvPr/>
        </p:nvGrpSpPr>
        <p:grpSpPr>
          <a:xfrm>
            <a:off x="5239385" y="2706370"/>
            <a:ext cx="6618605" cy="3062605"/>
            <a:chOff x="5239385" y="2706370"/>
            <a:chExt cx="6618605" cy="3062605"/>
          </a:xfrm>
        </p:grpSpPr>
        <p:pic>
          <p:nvPicPr>
            <p:cNvPr id="5" name="图片 4"/>
            <p:cNvPicPr>
              <a:picLocks noChangeAspect="1"/>
            </p:cNvPicPr>
            <p:nvPr/>
          </p:nvPicPr>
          <p:blipFill>
            <a:blip r:embed="rId2"/>
            <a:stretch>
              <a:fillRect/>
            </a:stretch>
          </p:blipFill>
          <p:spPr>
            <a:xfrm>
              <a:off x="5239385" y="2706370"/>
              <a:ext cx="6618605" cy="3062605"/>
            </a:xfrm>
            <a:prstGeom prst="rect">
              <a:avLst/>
            </a:prstGeom>
            <a:ln w="12700" cmpd="sng">
              <a:solidFill>
                <a:schemeClr val="tx1"/>
              </a:solidFill>
              <a:prstDash val="solid"/>
            </a:ln>
          </p:spPr>
        </p:pic>
        <p:sp>
          <p:nvSpPr>
            <p:cNvPr id="6" name="矩形 5"/>
            <p:cNvSpPr/>
            <p:nvPr/>
          </p:nvSpPr>
          <p:spPr>
            <a:xfrm>
              <a:off x="7429500" y="4061012"/>
              <a:ext cx="578224" cy="6521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9141721" y="4061012"/>
              <a:ext cx="578224" cy="6521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45745" y="1008380"/>
            <a:ext cx="10968990" cy="1230630"/>
          </a:xfrm>
        </p:spPr>
        <p:txBody>
          <a:bodyPr>
            <a:normAutofit/>
          </a:bodyPr>
          <a:lstStyle/>
          <a:p>
            <a:pPr>
              <a:lnSpc>
                <a:spcPct val="150000"/>
              </a:lnSpc>
            </a:pPr>
            <a:r>
              <a:rPr lang="zh-CN" altLang="en-US" sz="1800" b="1" dirty="0">
                <a:solidFill>
                  <a:srgbClr val="FF0000"/>
                </a:solidFill>
                <a:latin typeface="微软雅黑" panose="020B0503020204020204" charset="-122"/>
                <a:ea typeface="微软雅黑" panose="020B0503020204020204" charset="-122"/>
              </a:rPr>
              <a:t>适用于已有完善教学资源（尤其是教学视频）的课程，例如已建设完成的慕课课程。</a:t>
            </a:r>
            <a:br>
              <a:rPr lang="en-US" altLang="zh-CN" sz="1600" dirty="0">
                <a:latin typeface="微软雅黑" panose="020B0503020204020204" charset="-122"/>
                <a:ea typeface="微软雅黑" panose="020B0503020204020204" charset="-122"/>
              </a:rPr>
            </a:br>
            <a:r>
              <a:rPr lang="zh-CN" altLang="en-US" sz="1600" dirty="0">
                <a:latin typeface="微软雅黑" panose="020B0503020204020204" charset="-122"/>
                <a:ea typeface="微软雅黑" panose="020B0503020204020204" charset="-122"/>
              </a:rPr>
              <a:t>教师可在线发布学习任务、学习要求、作业、测验等，并可在线提供答疑，可实时查看统计，知晓学生学习动态。</a:t>
            </a:r>
            <a:endParaRPr lang="zh-CN" altLang="en-US" sz="1600" dirty="0">
              <a:latin typeface="微软雅黑" panose="020B0503020204020204" charset="-122"/>
              <a:ea typeface="微软雅黑" panose="020B0503020204020204" charset="-122"/>
            </a:endParaRPr>
          </a:p>
        </p:txBody>
      </p:sp>
      <p:sp>
        <p:nvSpPr>
          <p:cNvPr id="6" name="椭圆 5"/>
          <p:cNvSpPr/>
          <p:nvPr/>
        </p:nvSpPr>
        <p:spPr>
          <a:xfrm>
            <a:off x="245745" y="266700"/>
            <a:ext cx="592455" cy="592455"/>
          </a:xfrm>
          <a:prstGeom prst="ellipse">
            <a:avLst/>
          </a:prstGeom>
          <a:solidFill>
            <a:srgbClr val="FF0000"/>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zh-CN" sz="4000" dirty="0">
                <a:solidFill>
                  <a:srgbClr val="FFFF00"/>
                </a:solidFill>
              </a:rPr>
              <a:t>4</a:t>
            </a:r>
            <a:endParaRPr lang="en-US" altLang="zh-CN" sz="4000" dirty="0">
              <a:solidFill>
                <a:srgbClr val="FFFF00"/>
              </a:solidFill>
            </a:endParaRPr>
          </a:p>
        </p:txBody>
      </p:sp>
      <p:sp>
        <p:nvSpPr>
          <p:cNvPr id="4" name="文本框 3"/>
          <p:cNvSpPr txBox="1"/>
          <p:nvPr/>
        </p:nvSpPr>
        <p:spPr>
          <a:xfrm>
            <a:off x="982345" y="275590"/>
            <a:ext cx="5109091" cy="584775"/>
          </a:xfrm>
          <a:prstGeom prst="rect">
            <a:avLst/>
          </a:prstGeom>
          <a:noFill/>
        </p:spPr>
        <p:txBody>
          <a:bodyPr wrap="none" rtlCol="0">
            <a:spAutoFit/>
          </a:bodyPr>
          <a:lstStyle/>
          <a:p>
            <a:r>
              <a:rPr lang="zh-CN" altLang="en-US" sz="3200" b="1" dirty="0">
                <a:solidFill>
                  <a:srgbClr val="FF0000"/>
                </a:solidFill>
                <a:latin typeface="微软雅黑" panose="020B0503020204020204" charset="-122"/>
                <a:ea typeface="微软雅黑" panose="020B0503020204020204" charset="-122"/>
              </a:rPr>
              <a:t>线上教学方式一：线上教学</a:t>
            </a:r>
            <a:endParaRPr lang="zh-CN" altLang="en-US" sz="3200" b="1" dirty="0">
              <a:solidFill>
                <a:srgbClr val="FF0000"/>
              </a:solidFill>
              <a:latin typeface="微软雅黑" panose="020B0503020204020204" charset="-122"/>
              <a:ea typeface="微软雅黑" panose="020B0503020204020204" charset="-122"/>
            </a:endParaRPr>
          </a:p>
        </p:txBody>
      </p:sp>
      <p:pic>
        <p:nvPicPr>
          <p:cNvPr id="10" name="图片 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67185" y="2862949"/>
            <a:ext cx="5627455" cy="3151137"/>
          </a:xfrm>
          <a:prstGeom prst="rect">
            <a:avLst/>
          </a:prstGeom>
          <a:ln>
            <a:solidFill>
              <a:schemeClr val="tx1"/>
            </a:solidFill>
          </a:ln>
        </p:spPr>
      </p:pic>
      <p:pic>
        <p:nvPicPr>
          <p:cNvPr id="11" name="图片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20042" y="2862949"/>
            <a:ext cx="5335571" cy="3127749"/>
          </a:xfrm>
          <a:prstGeom prst="rect">
            <a:avLst/>
          </a:prstGeom>
          <a:ln>
            <a:solidFill>
              <a:schemeClr val="tx1"/>
            </a:solid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45745" y="859155"/>
            <a:ext cx="10968990" cy="1655445"/>
          </a:xfrm>
        </p:spPr>
        <p:txBody>
          <a:bodyPr>
            <a:noAutofit/>
          </a:bodyPr>
          <a:lstStyle/>
          <a:p>
            <a:pPr>
              <a:lnSpc>
                <a:spcPct val="150000"/>
              </a:lnSpc>
            </a:pPr>
            <a:r>
              <a:rPr lang="zh-CN" altLang="en-US" sz="1600" b="1" dirty="0">
                <a:solidFill>
                  <a:srgbClr val="FF0000"/>
                </a:solidFill>
                <a:latin typeface="微软雅黑" panose="020B0503020204020204" charset="-122"/>
                <a:ea typeface="微软雅黑" panose="020B0503020204020204" charset="-122"/>
              </a:rPr>
              <a:t>适用于希望快速自主建设教学视频的课程。</a:t>
            </a:r>
            <a:br>
              <a:rPr lang="en-US" altLang="zh-CN" sz="1400" dirty="0">
                <a:latin typeface="微软雅黑" panose="020B0503020204020204" charset="-122"/>
                <a:ea typeface="微软雅黑" panose="020B0503020204020204" charset="-122"/>
              </a:rPr>
            </a:br>
            <a:r>
              <a:rPr lang="zh-CN" altLang="en-US" sz="1600" dirty="0">
                <a:latin typeface="微软雅黑" panose="020B0503020204020204" charset="-122"/>
                <a:ea typeface="微软雅黑" panose="020B0503020204020204" charset="-122"/>
                <a:cs typeface="+mj-ea"/>
              </a:rPr>
              <a:t>教师可选择“</a:t>
            </a:r>
            <a:r>
              <a:rPr lang="en-US" altLang="zh-CN" sz="1600" dirty="0">
                <a:latin typeface="微软雅黑" panose="020B0503020204020204" charset="-122"/>
                <a:ea typeface="微软雅黑" panose="020B0503020204020204" charset="-122"/>
                <a:cs typeface="+mj-ea"/>
              </a:rPr>
              <a:t>ppt+</a:t>
            </a:r>
            <a:r>
              <a:rPr lang="zh-CN" altLang="en-US" sz="1600" dirty="0">
                <a:latin typeface="微软雅黑" panose="020B0503020204020204" charset="-122"/>
                <a:ea typeface="微软雅黑" panose="020B0503020204020204" charset="-122"/>
                <a:cs typeface="+mj-ea"/>
              </a:rPr>
              <a:t>录音”，将所需讲的内容录制为速课（微视频），速课录制完成，相当于做好了教学视频。</a:t>
            </a:r>
            <a:br>
              <a:rPr lang="zh-CN" altLang="en-US" sz="1600" dirty="0">
                <a:latin typeface="微软雅黑" panose="020B0503020204020204" charset="-122"/>
                <a:ea typeface="微软雅黑" panose="020B0503020204020204" charset="-122"/>
                <a:cs typeface="+mj-ea"/>
              </a:rPr>
            </a:br>
            <a:r>
              <a:rPr lang="zh-CN" altLang="en-US" sz="1600" dirty="0">
                <a:latin typeface="微软雅黑" panose="020B0503020204020204" charset="-122"/>
                <a:ea typeface="微软雅黑" panose="020B0503020204020204" charset="-122"/>
                <a:cs typeface="+mj-ea"/>
              </a:rPr>
              <a:t>教师课程页面打开“教案”，选择需要讲解的</a:t>
            </a:r>
            <a:r>
              <a:rPr lang="en-US" altLang="zh-CN" sz="1600" dirty="0">
                <a:latin typeface="微软雅黑" panose="020B0503020204020204" charset="-122"/>
                <a:ea typeface="微软雅黑" panose="020B0503020204020204" charset="-122"/>
                <a:cs typeface="+mj-ea"/>
              </a:rPr>
              <a:t>PPT</a:t>
            </a:r>
            <a:r>
              <a:rPr lang="zh-CN" altLang="en-US" sz="1600" dirty="0">
                <a:latin typeface="微软雅黑" panose="020B0503020204020204" charset="-122"/>
                <a:ea typeface="微软雅黑" panose="020B0503020204020204" charset="-122"/>
                <a:cs typeface="+mj-ea"/>
              </a:rPr>
              <a:t>，在右下角“更多”中找到“录制速课”点开即可开始录制，录制结束后可选择保存至云盘，然后上传到课程章节中供学生在线学习。</a:t>
            </a:r>
            <a:endParaRPr lang="zh-CN" altLang="en-US" sz="1600" dirty="0">
              <a:latin typeface="微软雅黑" panose="020B0503020204020204" charset="-122"/>
              <a:ea typeface="微软雅黑" panose="020B0503020204020204" charset="-122"/>
            </a:endParaRPr>
          </a:p>
        </p:txBody>
      </p:sp>
      <p:sp>
        <p:nvSpPr>
          <p:cNvPr id="6" name="椭圆 5"/>
          <p:cNvSpPr/>
          <p:nvPr/>
        </p:nvSpPr>
        <p:spPr>
          <a:xfrm>
            <a:off x="245745" y="266700"/>
            <a:ext cx="592455" cy="592455"/>
          </a:xfrm>
          <a:prstGeom prst="ellipse">
            <a:avLst/>
          </a:prstGeom>
          <a:solidFill>
            <a:srgbClr val="FF0000"/>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zh-CN" sz="4000" dirty="0">
                <a:solidFill>
                  <a:srgbClr val="FFFF00"/>
                </a:solidFill>
              </a:rPr>
              <a:t>4</a:t>
            </a:r>
            <a:endParaRPr lang="en-US" altLang="zh-CN" sz="4000" dirty="0">
              <a:solidFill>
                <a:srgbClr val="FFFF00"/>
              </a:solidFill>
            </a:endParaRPr>
          </a:p>
        </p:txBody>
      </p:sp>
      <p:sp>
        <p:nvSpPr>
          <p:cNvPr id="4" name="文本框 3"/>
          <p:cNvSpPr txBox="1"/>
          <p:nvPr/>
        </p:nvSpPr>
        <p:spPr>
          <a:xfrm>
            <a:off x="982345" y="275590"/>
            <a:ext cx="7160935" cy="584775"/>
          </a:xfrm>
          <a:prstGeom prst="rect">
            <a:avLst/>
          </a:prstGeom>
          <a:noFill/>
        </p:spPr>
        <p:txBody>
          <a:bodyPr wrap="none" rtlCol="0">
            <a:spAutoFit/>
          </a:bodyPr>
          <a:lstStyle/>
          <a:p>
            <a:r>
              <a:rPr lang="zh-CN" altLang="en-US" sz="3200" b="1" dirty="0">
                <a:solidFill>
                  <a:srgbClr val="FF0000"/>
                </a:solidFill>
                <a:latin typeface="微软雅黑" panose="020B0503020204020204" charset="-122"/>
                <a:ea typeface="微软雅黑" panose="020B0503020204020204" charset="-122"/>
              </a:rPr>
              <a:t>线上教学方式二：速课（微视频）录制</a:t>
            </a:r>
            <a:endParaRPr lang="zh-CN" altLang="en-US" sz="3200" b="1" dirty="0">
              <a:solidFill>
                <a:srgbClr val="FF0000"/>
              </a:solidFill>
              <a:latin typeface="微软雅黑" panose="020B0503020204020204" charset="-122"/>
              <a:ea typeface="微软雅黑" panose="020B0503020204020204" charset="-122"/>
            </a:endParaRPr>
          </a:p>
        </p:txBody>
      </p:sp>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49471" y="2622549"/>
            <a:ext cx="2034982" cy="3643086"/>
          </a:xfrm>
          <a:prstGeom prst="rect">
            <a:avLst/>
          </a:prstGeom>
          <a:ln w="12700" cmpd="sng">
            <a:solidFill>
              <a:schemeClr val="tx1"/>
            </a:solidFill>
            <a:prstDash val="solid"/>
          </a:ln>
        </p:spPr>
      </p:pic>
      <p:pic>
        <p:nvPicPr>
          <p:cNvPr id="12" name="图片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02698" y="2624939"/>
            <a:ext cx="1976783" cy="3638303"/>
          </a:xfrm>
          <a:prstGeom prst="rect">
            <a:avLst/>
          </a:prstGeom>
          <a:ln w="12700" cmpd="sng">
            <a:solidFill>
              <a:schemeClr val="tx1"/>
            </a:solidFill>
            <a:prstDash val="solid"/>
          </a:ln>
        </p:spPr>
      </p:pic>
      <p:pic>
        <p:nvPicPr>
          <p:cNvPr id="14" name="图片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7715" y="2622549"/>
            <a:ext cx="1965161" cy="3643084"/>
          </a:xfrm>
          <a:prstGeom prst="rect">
            <a:avLst/>
          </a:prstGeom>
          <a:ln w="12700">
            <a:solidFill>
              <a:schemeClr val="tx1"/>
            </a:solidFill>
          </a:ln>
        </p:spPr>
      </p:pic>
      <p:pic>
        <p:nvPicPr>
          <p:cNvPr id="16" name="图片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83769" y="2609178"/>
            <a:ext cx="2000123" cy="3643083"/>
          </a:xfrm>
          <a:prstGeom prst="rect">
            <a:avLst/>
          </a:prstGeom>
          <a:ln>
            <a:solidFill>
              <a:schemeClr val="tx1"/>
            </a:solidFill>
          </a:ln>
        </p:spPr>
      </p:pic>
      <p:pic>
        <p:nvPicPr>
          <p:cNvPr id="18" name="图片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26065" y="2609178"/>
            <a:ext cx="2042602" cy="3643083"/>
          </a:xfrm>
          <a:prstGeom prst="rect">
            <a:avLst/>
          </a:prstGeom>
          <a:ln w="12700">
            <a:solidFill>
              <a:schemeClr val="tx1"/>
            </a:solid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45745" y="859155"/>
            <a:ext cx="10968990" cy="1379855"/>
          </a:xfrm>
        </p:spPr>
        <p:txBody>
          <a:bodyPr>
            <a:noAutofit/>
          </a:bodyPr>
          <a:lstStyle/>
          <a:p>
            <a:pPr>
              <a:lnSpc>
                <a:spcPct val="150000"/>
              </a:lnSpc>
            </a:pPr>
            <a:r>
              <a:rPr lang="zh-CN" altLang="en-US" sz="1800" dirty="0">
                <a:latin typeface="微软雅黑" panose="020B0503020204020204" charset="-122"/>
                <a:ea typeface="微软雅黑" panose="020B0503020204020204" charset="-122"/>
                <a:cs typeface="+mj-ea"/>
              </a:rPr>
              <a:t>教师课程页面打开“教案”，选择需要讲解的</a:t>
            </a:r>
            <a:r>
              <a:rPr lang="en-US" altLang="zh-CN" sz="1800" dirty="0">
                <a:latin typeface="微软雅黑" panose="020B0503020204020204" charset="-122"/>
                <a:ea typeface="微软雅黑" panose="020B0503020204020204" charset="-122"/>
                <a:cs typeface="+mj-ea"/>
              </a:rPr>
              <a:t>PPT</a:t>
            </a:r>
            <a:r>
              <a:rPr lang="zh-CN" altLang="en-US" sz="1800" dirty="0">
                <a:latin typeface="微软雅黑" panose="020B0503020204020204" charset="-122"/>
                <a:ea typeface="微软雅黑" panose="020B0503020204020204" charset="-122"/>
                <a:cs typeface="+mj-ea"/>
              </a:rPr>
              <a:t>，在右下角“更多”中找到“同步课堂”，点开后可显示学生手机端和电脑端的观看方式。</a:t>
            </a:r>
            <a:br>
              <a:rPr lang="en-US" altLang="zh-CN" sz="1800" dirty="0">
                <a:latin typeface="微软雅黑" panose="020B0503020204020204" charset="-122"/>
                <a:ea typeface="微软雅黑" panose="020B0503020204020204" charset="-122"/>
                <a:cs typeface="+mj-ea"/>
              </a:rPr>
            </a:br>
            <a:r>
              <a:rPr lang="zh-CN" altLang="en-US" sz="1800" dirty="0">
                <a:latin typeface="微软雅黑" panose="020B0503020204020204" charset="-122"/>
                <a:ea typeface="微软雅黑" panose="020B0503020204020204" charset="-122"/>
              </a:rPr>
              <a:t>​学生在学习通输入邀请码，或在电脑端打开网址，即可听到教师的授课，学生手机或电脑上会同步看到</a:t>
            </a:r>
            <a:r>
              <a:rPr lang="en-US" altLang="zh-CN" sz="1800" dirty="0">
                <a:latin typeface="微软雅黑" panose="020B0503020204020204" charset="-122"/>
                <a:ea typeface="微软雅黑" panose="020B0503020204020204" charset="-122"/>
              </a:rPr>
              <a:t>ppt</a:t>
            </a:r>
            <a:r>
              <a:rPr lang="zh-CN" altLang="en-US" sz="1800" dirty="0">
                <a:latin typeface="微软雅黑" panose="020B0503020204020204" charset="-122"/>
                <a:ea typeface="微软雅黑" panose="020B0503020204020204" charset="-122"/>
              </a:rPr>
              <a:t>。</a:t>
            </a:r>
            <a:endParaRPr lang="zh-CN" altLang="en-US" sz="1800" dirty="0">
              <a:latin typeface="微软雅黑" panose="020B0503020204020204" charset="-122"/>
              <a:ea typeface="微软雅黑" panose="020B0503020204020204" charset="-122"/>
            </a:endParaRPr>
          </a:p>
        </p:txBody>
      </p:sp>
      <p:sp>
        <p:nvSpPr>
          <p:cNvPr id="6" name="椭圆 5"/>
          <p:cNvSpPr/>
          <p:nvPr/>
        </p:nvSpPr>
        <p:spPr>
          <a:xfrm>
            <a:off x="245745" y="266700"/>
            <a:ext cx="592455" cy="592455"/>
          </a:xfrm>
          <a:prstGeom prst="ellipse">
            <a:avLst/>
          </a:prstGeom>
          <a:solidFill>
            <a:srgbClr val="FF0000"/>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zh-CN" sz="4000" dirty="0">
                <a:solidFill>
                  <a:srgbClr val="FFFF00"/>
                </a:solidFill>
              </a:rPr>
              <a:t>4</a:t>
            </a:r>
            <a:endParaRPr lang="en-US" altLang="zh-CN" sz="4000" dirty="0">
              <a:solidFill>
                <a:srgbClr val="FFFF00"/>
              </a:solidFill>
            </a:endParaRPr>
          </a:p>
        </p:txBody>
      </p:sp>
      <p:sp>
        <p:nvSpPr>
          <p:cNvPr id="4" name="文本框 3"/>
          <p:cNvSpPr txBox="1"/>
          <p:nvPr/>
        </p:nvSpPr>
        <p:spPr>
          <a:xfrm>
            <a:off x="982345" y="275590"/>
            <a:ext cx="5109091" cy="584775"/>
          </a:xfrm>
          <a:prstGeom prst="rect">
            <a:avLst/>
          </a:prstGeom>
          <a:noFill/>
        </p:spPr>
        <p:txBody>
          <a:bodyPr wrap="none" rtlCol="0">
            <a:spAutoFit/>
          </a:bodyPr>
          <a:lstStyle/>
          <a:p>
            <a:r>
              <a:rPr lang="zh-CN" altLang="en-US" sz="3200" b="1" dirty="0">
                <a:solidFill>
                  <a:srgbClr val="FF0000"/>
                </a:solidFill>
                <a:latin typeface="微软雅黑" panose="020B0503020204020204" charset="-122"/>
                <a:ea typeface="微软雅黑" panose="020B0503020204020204" charset="-122"/>
              </a:rPr>
              <a:t>线上教学方式三：同步课堂</a:t>
            </a:r>
            <a:endParaRPr lang="zh-CN" altLang="en-US" sz="3200" b="1" dirty="0">
              <a:solidFill>
                <a:srgbClr val="FF0000"/>
              </a:solidFill>
              <a:latin typeface="微软雅黑" panose="020B0503020204020204" charset="-122"/>
              <a:ea typeface="微软雅黑" panose="020B0503020204020204" charset="-122"/>
            </a:endParaRPr>
          </a:p>
        </p:txBody>
      </p:sp>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02012" y="2622549"/>
            <a:ext cx="2034982" cy="3643086"/>
          </a:xfrm>
          <a:prstGeom prst="rect">
            <a:avLst/>
          </a:prstGeom>
          <a:ln w="12700" cmpd="sng">
            <a:solidFill>
              <a:schemeClr val="tx1"/>
            </a:solidFill>
            <a:prstDash val="solid"/>
          </a:ln>
        </p:spPr>
      </p:pic>
      <p:pic>
        <p:nvPicPr>
          <p:cNvPr id="12" name="图片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75895" y="2624939"/>
            <a:ext cx="1976783" cy="3638303"/>
          </a:xfrm>
          <a:prstGeom prst="rect">
            <a:avLst/>
          </a:prstGeom>
          <a:ln w="12700" cmpd="sng">
            <a:solidFill>
              <a:schemeClr val="tx1"/>
            </a:solidFill>
            <a:prstDash val="solid"/>
          </a:ln>
        </p:spPr>
      </p:pic>
      <p:pic>
        <p:nvPicPr>
          <p:cNvPr id="14" name="图片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27020" y="2622548"/>
            <a:ext cx="1965161" cy="3643084"/>
          </a:xfrm>
          <a:prstGeom prst="rect">
            <a:avLst/>
          </a:prstGeom>
          <a:ln w="12700">
            <a:solidFill>
              <a:schemeClr val="tx1"/>
            </a:solidFill>
          </a:ln>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71504" y="2622548"/>
            <a:ext cx="2038252" cy="3643084"/>
          </a:xfrm>
          <a:prstGeom prst="rect">
            <a:avLst/>
          </a:prstGeom>
          <a:ln>
            <a:solidFill>
              <a:schemeClr val="tx1"/>
            </a:solidFill>
          </a:ln>
        </p:spPr>
      </p:pic>
    </p:spTree>
  </p:cSld>
  <p:clrMapOvr>
    <a:masterClrMapping/>
  </p:clrMapOvr>
</p:sld>
</file>

<file path=ppt/tags/tag1.xml><?xml version="1.0" encoding="utf-8"?>
<p:tagLst xmlns:p="http://schemas.openxmlformats.org/presentationml/2006/main">
  <p:tag name="KSO_WM_UNIT_PLACING_PICTURE_USER_VIEWPORT" val="{&quot;height&quot;:5472,&quot;width&quot;:3075}"/>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1812</Words>
  <Application>WPS 演示</Application>
  <PresentationFormat>宽屏</PresentationFormat>
  <Paragraphs>89</Paragraphs>
  <Slides>11</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11</vt:i4>
      </vt:variant>
    </vt:vector>
  </HeadingPairs>
  <TitlesOfParts>
    <vt:vector size="20" baseType="lpstr">
      <vt:lpstr>Arial</vt:lpstr>
      <vt:lpstr>宋体</vt:lpstr>
      <vt:lpstr>Wingdings</vt:lpstr>
      <vt:lpstr>微软雅黑</vt:lpstr>
      <vt:lpstr>黑体</vt:lpstr>
      <vt:lpstr>Calibri</vt:lpstr>
      <vt:lpstr>Arial Unicode MS</vt:lpstr>
      <vt:lpstr>Calibri Light</vt:lpstr>
      <vt:lpstr>Office 主题</vt:lpstr>
      <vt:lpstr>PowerPoint 演示文稿</vt:lpstr>
      <vt:lpstr>PowerPoint 演示文稿</vt:lpstr>
      <vt:lpstr>手机上下载并安装学习通APP： 扫描右方二维码或在手机应用市场中搜索“学习通”进行下载。</vt:lpstr>
      <vt:lpstr>教师登录后进入自己的“教学空间”，可将课程相关资料上传至云盘，支持视频、PPT、WORD、FDF、图片、表格、音频等多种资源类型，并可建立文件夹进行分类管理。建设初期，建议老师至少先完成授课PPT的上传。如果希望建设一门完整的课程，可参照详细版使用手册。</vt:lpstr>
      <vt:lpstr>建立教学班前，我们需要先建设一门课程。电脑端和学习通均支持课程建设。电脑端点击“课程”页面的“+”,输入课程名称，选课程封面，生成课程单元,即可完成课程框架的搭建。同时学习通中“课程”模块就会出现老师建设的这门课程。</vt:lpstr>
      <vt:lpstr>打开该课程的“管理”模块，点击“班级管理”，可在默认班级或新建班级中添加学生。每门课程支持建设多个平行教学班。 如果教学班由一个或多个行政班组成，可点击“添加学生”从学生库中按学院、专业、班级代码直接批量添加。 如果教学班不是由行政班组成，可采用“批量导入”的方式，使用系统中提供的模板添加学生名单。 加入教学班的学生其学习通“课程”模块中就会出现老师的这门课程。</vt:lpstr>
      <vt:lpstr>适用于已有完善教学资源（尤其是教学视频）的课程，例如已建设完成的慕课课程。 教师可在线发布学习任务、学习要求、作业、测验等，并可在线提供答疑，可实时查看统计，知晓学生学习动态。</vt:lpstr>
      <vt:lpstr>适用于希望快速自主建设教学视频的课程。 教师可选择“ppt+录音”，将所需讲的内容录制为速课（微视频），速课录制完成，相当于做好了教学视频。 教师课程页面打开“教案”，选择需要讲解的PPT，在右下角“更多”中找到“录制速课”点开即可开始录制，录制结束后可选择保存至云盘，然后上传到课程章节中供学生在线学习。</vt:lpstr>
      <vt:lpstr>教师课程页面打开“教案”，选择需要讲解的PPT，在右下角“更多”中找到“同步课堂”，点开后可显示学生手机端和电脑端的观看方式。 ​学生在学习通输入邀请码，或在电脑端打开网址，即可听到教师的授课，学生手机或电脑上会同步看到ppt。</vt:lpstr>
      <vt:lpstr>教师课程页面选择课程的教学班，点击下方的“+” ，点击“直播”后可进行直播教学。直播教学结束后，教师可自主选择是否允许学生“回看”，若教师希望直播记录成绩，需在成绩权重中设置直播观看分钟数及所占权重，目前仅在课程章节中添加的直播会记录观看成绩。 ​学生在学习通中可以直接看到教师的直播视频，如果教师选择“允许回看”，学生可以选择方便的时间观看。</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sunrui</dc:creator>
  <cp:lastModifiedBy>spirithack</cp:lastModifiedBy>
  <cp:revision>84</cp:revision>
  <dcterms:created xsi:type="dcterms:W3CDTF">2019-11-05T05:20:00Z</dcterms:created>
  <dcterms:modified xsi:type="dcterms:W3CDTF">2020-02-06T08:15:57Z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2052-11.1.0.8415</vt:lpwstr>
  </property>
  <property fmtid="{D5CDD505-2E9C-101B-9397-08002B2CF9AE}" pid="3" name="KSORubyTemplateID">
    <vt:lpwstr>8</vt:lpwstr>
  </property>
</Properties>
</file>